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Lst>
  <p:notesMasterIdLst>
    <p:notesMasterId r:id="rId30"/>
  </p:notesMasterIdLst>
  <p:sldIdLst>
    <p:sldId id="400" r:id="rId6"/>
    <p:sldId id="401" r:id="rId7"/>
    <p:sldId id="402" r:id="rId8"/>
    <p:sldId id="403" r:id="rId9"/>
    <p:sldId id="404" r:id="rId10"/>
    <p:sldId id="405" r:id="rId11"/>
    <p:sldId id="406" r:id="rId12"/>
    <p:sldId id="407" r:id="rId13"/>
    <p:sldId id="408" r:id="rId14"/>
    <p:sldId id="409" r:id="rId15"/>
    <p:sldId id="410" r:id="rId16"/>
    <p:sldId id="411" r:id="rId17"/>
    <p:sldId id="412" r:id="rId18"/>
    <p:sldId id="413" r:id="rId19"/>
    <p:sldId id="414" r:id="rId20"/>
    <p:sldId id="415" r:id="rId21"/>
    <p:sldId id="417" r:id="rId22"/>
    <p:sldId id="418" r:id="rId23"/>
    <p:sldId id="416" r:id="rId24"/>
    <p:sldId id="419" r:id="rId25"/>
    <p:sldId id="420" r:id="rId26"/>
    <p:sldId id="421" r:id="rId27"/>
    <p:sldId id="422" r:id="rId28"/>
    <p:sldId id="42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400"/>
            <p14:sldId id="401"/>
            <p14:sldId id="402"/>
            <p14:sldId id="403"/>
            <p14:sldId id="404"/>
            <p14:sldId id="405"/>
            <p14:sldId id="406"/>
            <p14:sldId id="407"/>
            <p14:sldId id="408"/>
            <p14:sldId id="409"/>
            <p14:sldId id="410"/>
            <p14:sldId id="411"/>
            <p14:sldId id="412"/>
            <p14:sldId id="413"/>
            <p14:sldId id="414"/>
            <p14:sldId id="415"/>
            <p14:sldId id="417"/>
            <p14:sldId id="418"/>
            <p14:sldId id="416"/>
            <p14:sldId id="419"/>
            <p14:sldId id="420"/>
            <p14:sldId id="421"/>
            <p14:sldId id="422"/>
            <p14:sldId id="423"/>
          </p14:sldIdLst>
        </p14:section>
        <p14:section name="Appendix: Image Descriptions for Unsighted Students" id="{9E859B0B-078E-463E-89A6-21C20DD280C4}">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53" autoAdjust="0"/>
    <p:restoredTop sz="86481" autoAdjust="0"/>
  </p:normalViewPr>
  <p:slideViewPr>
    <p:cSldViewPr snapToGrid="0" showGuides="1">
      <p:cViewPr varScale="1">
        <p:scale>
          <a:sx n="98" d="100"/>
          <a:sy n="98" d="100"/>
        </p:scale>
        <p:origin x="1566" y="90"/>
      </p:cViewPr>
      <p:guideLst>
        <p:guide pos="3264"/>
        <p:guide orient="horz" pos="2256"/>
        <p:guide pos="5640"/>
      </p:guideLst>
    </p:cSldViewPr>
  </p:slideViewPr>
  <p:outlineViewPr>
    <p:cViewPr>
      <p:scale>
        <a:sx n="33" d="100"/>
        <a:sy n="33" d="100"/>
      </p:scale>
      <p:origin x="0" y="-1684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15294-8BCE-4B15-84C9-4E8D5074478D}" type="datetimeFigureOut">
              <a:rPr lang="en-US" smtClean="0"/>
              <a:t>9/26/2022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56329-1779-487C-B587-BBABA473AA7C}" type="slidenum">
              <a:rPr lang="en-US" smtClean="0"/>
              <a:t>‹#›</a:t>
            </a:fld>
            <a:endParaRPr lang="en-US"/>
          </a:p>
        </p:txBody>
      </p:sp>
    </p:spTree>
    <p:extLst>
      <p:ext uri="{BB962C8B-B14F-4D97-AF65-F5344CB8AC3E}">
        <p14:creationId xmlns:p14="http://schemas.microsoft.com/office/powerpoint/2010/main" val="195580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introduces you to skills and concepts you need to be prepared for the ever-changing digital world.</a:t>
            </a:r>
          </a:p>
        </p:txBody>
      </p:sp>
      <p:sp>
        <p:nvSpPr>
          <p:cNvPr id="4" name="Slide Number Placeholder 3"/>
          <p:cNvSpPr>
            <a:spLocks noGrp="1"/>
          </p:cNvSpPr>
          <p:nvPr>
            <p:ph type="sldNum" sz="quarter" idx="5"/>
          </p:nvPr>
        </p:nvSpPr>
        <p:spPr/>
        <p:txBody>
          <a:bodyPr/>
          <a:lstStyle/>
          <a:p>
            <a:fld id="{35356329-1779-487C-B587-BBABA473AA7C}" type="slidenum">
              <a:rPr lang="en-US" smtClean="0"/>
              <a:t>1</a:t>
            </a:fld>
            <a:endParaRPr lang="en-US"/>
          </a:p>
        </p:txBody>
      </p:sp>
    </p:spTree>
    <p:extLst>
      <p:ext uri="{BB962C8B-B14F-4D97-AF65-F5344CB8AC3E}">
        <p14:creationId xmlns:p14="http://schemas.microsoft.com/office/powerpoint/2010/main" val="3211017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a:t>
            </a:r>
            <a:r>
              <a:rPr lang="en-US" b="1" dirty="0"/>
              <a:t>End-user</a:t>
            </a:r>
            <a:r>
              <a:rPr lang="en-US" dirty="0"/>
              <a:t>” (Key Term) software – these are the types of programs you have to know to be considered computer competent</a:t>
            </a:r>
          </a:p>
          <a:p>
            <a:pPr eaLnBrk="1" hangingPunct="1">
              <a:spcBef>
                <a:spcPct val="0"/>
              </a:spcBef>
              <a:buFontTx/>
              <a:buChar char="•"/>
            </a:pPr>
            <a:r>
              <a:rPr lang="en-US" dirty="0"/>
              <a:t>Three types</a:t>
            </a:r>
            <a:r>
              <a:rPr lang="en-US" baseline="0" dirty="0"/>
              <a:t> of application software</a:t>
            </a:r>
            <a:endParaRPr lang="en-US" dirty="0"/>
          </a:p>
          <a:p>
            <a:pPr lvl="1" eaLnBrk="1" hangingPunct="1">
              <a:spcBef>
                <a:spcPct val="0"/>
              </a:spcBef>
              <a:buFontTx/>
              <a:buChar char="•"/>
            </a:pPr>
            <a:r>
              <a:rPr lang="en-US" b="1" dirty="0"/>
              <a:t>General</a:t>
            </a:r>
            <a:r>
              <a:rPr lang="en-US" b="1" baseline="0" dirty="0"/>
              <a:t>-Purpose</a:t>
            </a:r>
            <a:r>
              <a:rPr lang="en-US" b="1" dirty="0"/>
              <a:t> applications </a:t>
            </a:r>
            <a:r>
              <a:rPr lang="en-US" dirty="0"/>
              <a:t>(key term) - general purpose or “off-the-shelf” programs, such as</a:t>
            </a:r>
            <a:r>
              <a:rPr lang="en-US" baseline="0" dirty="0"/>
              <a:t> Microsoft Word, Excel, Access and PowerPoint</a:t>
            </a:r>
          </a:p>
          <a:p>
            <a:pPr lvl="1" eaLnBrk="1" hangingPunct="1">
              <a:spcBef>
                <a:spcPct val="0"/>
              </a:spcBef>
              <a:buFontTx/>
              <a:buChar char="•"/>
            </a:pPr>
            <a:r>
              <a:rPr lang="en-US" b="1" dirty="0"/>
              <a:t>Specialized application </a:t>
            </a:r>
            <a:r>
              <a:rPr lang="en-US" dirty="0"/>
              <a:t>(key term)– narrow focus on specific disciplines and occupations, such as graphics</a:t>
            </a:r>
            <a:r>
              <a:rPr lang="en-US" baseline="0" dirty="0"/>
              <a:t> and </a:t>
            </a:r>
            <a:r>
              <a:rPr lang="en-US" dirty="0"/>
              <a:t>Web authoring</a:t>
            </a:r>
          </a:p>
          <a:p>
            <a:pPr lvl="1" eaLnBrk="1" hangingPunct="1">
              <a:spcBef>
                <a:spcPct val="0"/>
              </a:spcBef>
              <a:buFontTx/>
              <a:buChar char="•"/>
            </a:pPr>
            <a:r>
              <a:rPr lang="en-US" b="1" dirty="0"/>
              <a:t>Mobile</a:t>
            </a:r>
            <a:r>
              <a:rPr lang="en-US" b="1" baseline="0" dirty="0"/>
              <a:t> Apps </a:t>
            </a:r>
            <a:r>
              <a:rPr lang="en-US" baseline="0" dirty="0"/>
              <a:t>(key term)– or </a:t>
            </a:r>
            <a:r>
              <a:rPr lang="en-US" b="1" baseline="0" dirty="0"/>
              <a:t>apps</a:t>
            </a:r>
            <a:r>
              <a:rPr lang="en-US" baseline="0" dirty="0"/>
              <a:t> (key term)– designed for </a:t>
            </a:r>
            <a:r>
              <a:rPr lang="en-US" b="1" baseline="0" dirty="0"/>
              <a:t>mobile devices </a:t>
            </a:r>
            <a:r>
              <a:rPr lang="en-US" baseline="0" dirty="0"/>
              <a:t>(key term) or tablets for social networking, games, music, and video</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10</a:t>
            </a:fld>
            <a:endParaRPr lang="en-US"/>
          </a:p>
        </p:txBody>
      </p:sp>
    </p:spTree>
    <p:extLst>
      <p:ext uri="{BB962C8B-B14F-4D97-AF65-F5344CB8AC3E}">
        <p14:creationId xmlns:p14="http://schemas.microsoft.com/office/powerpoint/2010/main" val="299955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There are four types of computers</a:t>
            </a:r>
          </a:p>
          <a:p>
            <a:pPr lvl="1" eaLnBrk="1" hangingPunct="1">
              <a:spcBef>
                <a:spcPct val="0"/>
              </a:spcBef>
              <a:buFontTx/>
              <a:buChar char="•"/>
            </a:pPr>
            <a:r>
              <a:rPr lang="en-US" b="1" dirty="0"/>
              <a:t>Supercomputers </a:t>
            </a:r>
            <a:r>
              <a:rPr lang="en-US" dirty="0"/>
              <a:t>(key term) – the most powerful; special high-capacity computers used in very large corporations</a:t>
            </a:r>
          </a:p>
          <a:p>
            <a:pPr lvl="1" eaLnBrk="1" hangingPunct="1">
              <a:spcBef>
                <a:spcPct val="0"/>
              </a:spcBef>
              <a:buFontTx/>
              <a:buChar char="•"/>
            </a:pPr>
            <a:r>
              <a:rPr lang="en-US" b="1" dirty="0"/>
              <a:t>Mainframe computers </a:t>
            </a:r>
            <a:r>
              <a:rPr lang="en-US" dirty="0"/>
              <a:t>(key term) – are capable of great processing speed and data storage; occupy specially wired, air-conditioned rooms; insurance companies use to process information about millions of policyholders</a:t>
            </a:r>
          </a:p>
          <a:p>
            <a:pPr lvl="1" eaLnBrk="1" hangingPunct="1">
              <a:spcBef>
                <a:spcPct val="0"/>
              </a:spcBef>
              <a:buFontTx/>
              <a:buChar char="•"/>
            </a:pPr>
            <a:r>
              <a:rPr lang="en-US" b="1" dirty="0"/>
              <a:t>Midrange</a:t>
            </a:r>
            <a:r>
              <a:rPr lang="en-US" b="1" baseline="0" dirty="0"/>
              <a:t> computers</a:t>
            </a:r>
            <a:r>
              <a:rPr lang="en-US" b="1" dirty="0"/>
              <a:t> </a:t>
            </a:r>
            <a:r>
              <a:rPr lang="en-US" dirty="0"/>
              <a:t>(key term)  - known as </a:t>
            </a:r>
            <a:r>
              <a:rPr lang="en-US" b="1" dirty="0"/>
              <a:t>servers</a:t>
            </a:r>
            <a:r>
              <a:rPr lang="en-US" dirty="0"/>
              <a:t> (key term), are computers with processing capabilities less powerful than a mainframe computer yet more powerful than a </a:t>
            </a:r>
            <a:r>
              <a:rPr lang="en-US" baseline="0" dirty="0"/>
              <a:t>personal </a:t>
            </a:r>
            <a:r>
              <a:rPr lang="en-US" dirty="0"/>
              <a:t>computer. Today</a:t>
            </a:r>
            <a:r>
              <a:rPr lang="en-US" baseline="0" dirty="0"/>
              <a:t> they are used to support or serve end users for specific needs such a retrieving data from a database or supplying access to application software.</a:t>
            </a:r>
            <a:endParaRPr lang="en-US" dirty="0"/>
          </a:p>
          <a:p>
            <a:pPr lvl="1" eaLnBrk="1" hangingPunct="1">
              <a:spcBef>
                <a:spcPct val="0"/>
              </a:spcBef>
              <a:buFontTx/>
              <a:buChar char="•"/>
            </a:pPr>
            <a:r>
              <a:rPr lang="en-US" b="1" dirty="0"/>
              <a:t>Personal</a:t>
            </a:r>
            <a:r>
              <a:rPr lang="en-US" b="1" baseline="0" dirty="0"/>
              <a:t> computers </a:t>
            </a:r>
            <a:r>
              <a:rPr lang="en-US" baseline="0" dirty="0"/>
              <a:t>or pcs</a:t>
            </a:r>
            <a:r>
              <a:rPr lang="en-US" dirty="0"/>
              <a:t> (key term) – least powerful but most widely used and fastest-growing type of computers. There are five (5) types of pcs.</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11</a:t>
            </a:fld>
            <a:endParaRPr lang="en-US"/>
          </a:p>
        </p:txBody>
      </p:sp>
    </p:spTree>
    <p:extLst>
      <p:ext uri="{BB962C8B-B14F-4D97-AF65-F5344CB8AC3E}">
        <p14:creationId xmlns:p14="http://schemas.microsoft.com/office/powerpoint/2010/main" val="4042134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spcBef>
                <a:spcPct val="0"/>
              </a:spcBef>
              <a:buFontTx/>
              <a:buChar char="•"/>
            </a:pPr>
            <a:r>
              <a:rPr lang="en-US" b="1" dirty="0"/>
              <a:t>Desktop</a:t>
            </a:r>
            <a:r>
              <a:rPr lang="en-US" dirty="0"/>
              <a:t> (key term) – small enough to fit</a:t>
            </a:r>
            <a:r>
              <a:rPr lang="en-US" baseline="0" dirty="0"/>
              <a:t> on top of a desk yet too big to carry around</a:t>
            </a:r>
            <a:endParaRPr lang="en-US" dirty="0"/>
          </a:p>
          <a:p>
            <a:pPr lvl="0" eaLnBrk="1" hangingPunct="1">
              <a:spcBef>
                <a:spcPct val="0"/>
              </a:spcBef>
              <a:buFontTx/>
              <a:buChar char="•"/>
            </a:pPr>
            <a:r>
              <a:rPr lang="en-US" b="1" baseline="0" dirty="0"/>
              <a:t>Laptop</a:t>
            </a:r>
            <a:r>
              <a:rPr lang="en-US" baseline="0" dirty="0"/>
              <a:t> (key term) – or </a:t>
            </a:r>
            <a:r>
              <a:rPr lang="en-US" b="1" baseline="0" dirty="0"/>
              <a:t>notebook computers </a:t>
            </a:r>
            <a:r>
              <a:rPr lang="en-US" baseline="0" dirty="0"/>
              <a:t>(key term) are portable, lightweight and bit into most briefcases</a:t>
            </a:r>
            <a:endParaRPr lang="en-US" dirty="0"/>
          </a:p>
          <a:p>
            <a:pPr lvl="0" eaLnBrk="1" hangingPunct="1">
              <a:spcBef>
                <a:spcPct val="0"/>
              </a:spcBef>
              <a:buFontTx/>
              <a:buChar char="•"/>
            </a:pPr>
            <a:r>
              <a:rPr lang="en-US" b="1" dirty="0"/>
              <a:t>Tablet</a:t>
            </a:r>
            <a:r>
              <a:rPr lang="en-US" dirty="0"/>
              <a:t> (key term) – iPad for example, are smaller,</a:t>
            </a:r>
            <a:r>
              <a:rPr lang="en-US" baseline="0" dirty="0"/>
              <a:t> lighter and less powerful than laptops and use a virtual keyboard.</a:t>
            </a:r>
            <a:endParaRPr lang="en-US" dirty="0"/>
          </a:p>
          <a:p>
            <a:pPr lvl="0" eaLnBrk="1" hangingPunct="1">
              <a:spcBef>
                <a:spcPct val="0"/>
              </a:spcBef>
              <a:buFontTx/>
              <a:buChar char="•"/>
            </a:pPr>
            <a:r>
              <a:rPr lang="en-US" b="1" dirty="0"/>
              <a:t>Smartphones</a:t>
            </a:r>
            <a:r>
              <a:rPr lang="en-US" dirty="0"/>
              <a:t> (key term) is the most common handheld</a:t>
            </a:r>
          </a:p>
          <a:p>
            <a:pPr lvl="0" eaLnBrk="1" hangingPunct="1">
              <a:spcBef>
                <a:spcPct val="0"/>
              </a:spcBef>
              <a:buFontTx/>
              <a:buChar char="•"/>
            </a:pPr>
            <a:r>
              <a:rPr lang="en-US" b="1" dirty="0"/>
              <a:t>Wearables</a:t>
            </a:r>
            <a:r>
              <a:rPr lang="en-US" dirty="0"/>
              <a:t> – such as the Apple Watch</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12</a:t>
            </a:fld>
            <a:endParaRPr lang="en-US"/>
          </a:p>
        </p:txBody>
      </p:sp>
    </p:spTree>
    <p:extLst>
      <p:ext uri="{BB962C8B-B14F-4D97-AF65-F5344CB8AC3E}">
        <p14:creationId xmlns:p14="http://schemas.microsoft.com/office/powerpoint/2010/main" val="1089279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20000"/>
              </a:spcBef>
              <a:buFontTx/>
              <a:buChar char="•"/>
            </a:pPr>
            <a:r>
              <a:rPr lang="en-US" b="1" dirty="0"/>
              <a:t>System Unit </a:t>
            </a:r>
            <a:r>
              <a:rPr lang="en-US" dirty="0"/>
              <a:t>(key term) is the container that houses most of the electronic components that make up a computer system.</a:t>
            </a:r>
          </a:p>
          <a:p>
            <a:pPr eaLnBrk="1" hangingPunct="1">
              <a:spcBef>
                <a:spcPct val="20000"/>
              </a:spcBef>
              <a:buFontTx/>
              <a:buChar char="•"/>
            </a:pPr>
            <a:r>
              <a:rPr lang="en-US" b="0" dirty="0" err="1"/>
              <a:t>Input/Output</a:t>
            </a:r>
            <a:r>
              <a:rPr lang="en-US" b="0" dirty="0"/>
              <a:t> </a:t>
            </a:r>
            <a:r>
              <a:rPr lang="en-US" b="1" dirty="0"/>
              <a:t>– Input devices </a:t>
            </a:r>
            <a:r>
              <a:rPr lang="en-US" dirty="0"/>
              <a:t>(key term) translate data and programs from a form humans understand to a form computers can process; </a:t>
            </a:r>
            <a:r>
              <a:rPr lang="en-US" b="1" dirty="0"/>
              <a:t>Output devices </a:t>
            </a:r>
            <a:r>
              <a:rPr lang="en-US" dirty="0"/>
              <a:t>(key term) translat</a:t>
            </a:r>
            <a:r>
              <a:rPr lang="en-US" baseline="0" dirty="0"/>
              <a:t>e the processed information from the computer into a form that humans can understand</a:t>
            </a:r>
            <a:endParaRPr lang="en-US" dirty="0"/>
          </a:p>
          <a:p>
            <a:pPr eaLnBrk="1" hangingPunct="1">
              <a:spcBef>
                <a:spcPct val="20000"/>
              </a:spcBef>
              <a:buFontTx/>
              <a:buChar char="•"/>
            </a:pPr>
            <a:r>
              <a:rPr lang="en-US" b="1" dirty="0"/>
              <a:t>Secondary Storage </a:t>
            </a:r>
            <a:r>
              <a:rPr lang="en-US" dirty="0"/>
              <a:t>(key term) – Unlike </a:t>
            </a:r>
            <a:r>
              <a:rPr lang="en-US" b="1" dirty="0"/>
              <a:t>memory</a:t>
            </a:r>
            <a:r>
              <a:rPr lang="en-US" dirty="0"/>
              <a:t> (key term), secondary storage holds data and programs even after the electrical power has been turned off—examples of secondary storage include USB drives, hard drives </a:t>
            </a:r>
            <a:r>
              <a:rPr lang="en-US" dirty="0">
                <a:solidFill>
                  <a:srgbClr val="FF0000"/>
                </a:solidFill>
              </a:rPr>
              <a:t>and </a:t>
            </a:r>
            <a:r>
              <a:rPr lang="en-US" dirty="0"/>
              <a:t>optical drives</a:t>
            </a:r>
            <a:endParaRPr lang="en-US" b="1" dirty="0">
              <a:solidFill>
                <a:srgbClr val="FF0000"/>
              </a:solidFill>
            </a:endParaRPr>
          </a:p>
          <a:p>
            <a:pPr eaLnBrk="1" hangingPunct="1">
              <a:spcBef>
                <a:spcPct val="20000"/>
              </a:spcBef>
              <a:buFontTx/>
              <a:buChar char="•"/>
            </a:pPr>
            <a:r>
              <a:rPr lang="en-US" dirty="0"/>
              <a:t>Communication – one computer communicating with another computer or other computer systems using </a:t>
            </a:r>
            <a:r>
              <a:rPr lang="en-US" b="1" dirty="0"/>
              <a:t>communication devices </a:t>
            </a:r>
            <a:r>
              <a:rPr lang="en-US" dirty="0"/>
              <a:t>(key term) such as a </a:t>
            </a:r>
            <a:r>
              <a:rPr lang="en-US" b="1" dirty="0"/>
              <a:t>modem</a:t>
            </a:r>
            <a:r>
              <a:rPr lang="en-US" dirty="0"/>
              <a:t> (key term)</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13</a:t>
            </a:fld>
            <a:endParaRPr lang="en-US"/>
          </a:p>
        </p:txBody>
      </p:sp>
    </p:spTree>
    <p:extLst>
      <p:ext uri="{BB962C8B-B14F-4D97-AF65-F5344CB8AC3E}">
        <p14:creationId xmlns:p14="http://schemas.microsoft.com/office/powerpoint/2010/main" val="991511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important components of the System Unit are the </a:t>
            </a:r>
            <a:r>
              <a:rPr lang="en-US" b="1" baseline="0" dirty="0"/>
              <a:t>Microprocessor</a:t>
            </a:r>
            <a:r>
              <a:rPr lang="en-US" baseline="0" dirty="0"/>
              <a:t> (key term) which controls and manipulates data to produce information and </a:t>
            </a:r>
            <a:r>
              <a:rPr lang="en-US" b="1" baseline="0" dirty="0"/>
              <a:t>Memory</a:t>
            </a:r>
            <a:r>
              <a:rPr lang="en-US" baseline="0" dirty="0"/>
              <a:t> (key term) which is a holding area for data, instructions, and information.</a:t>
            </a:r>
          </a:p>
          <a:p>
            <a:endParaRPr lang="en-US" baseline="0" dirty="0"/>
          </a:p>
          <a:p>
            <a:pPr marL="171450" indent="-171450">
              <a:buFont typeface="Arial"/>
              <a:buChar char="•"/>
            </a:pPr>
            <a:r>
              <a:rPr lang="en-US" b="1" baseline="0" dirty="0"/>
              <a:t>RAM</a:t>
            </a:r>
            <a:r>
              <a:rPr lang="en-US" baseline="0" dirty="0"/>
              <a:t> or </a:t>
            </a:r>
            <a:r>
              <a:rPr lang="en-US" b="1" baseline="0" dirty="0"/>
              <a:t>random-access memory </a:t>
            </a:r>
            <a:r>
              <a:rPr lang="en-US" baseline="0" dirty="0"/>
              <a:t>(key term) is one type of memory that holds the program and data that is currently being processed. This is temporary storage because the contents are lost when the power is turned off</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14</a:t>
            </a:fld>
            <a:endParaRPr lang="en-US"/>
          </a:p>
        </p:txBody>
      </p:sp>
    </p:spTree>
    <p:extLst>
      <p:ext uri="{BB962C8B-B14F-4D97-AF65-F5344CB8AC3E}">
        <p14:creationId xmlns:p14="http://schemas.microsoft.com/office/powerpoint/2010/main" val="3618761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a:t>
            </a:r>
            <a:r>
              <a:rPr lang="en-US" baseline="0" dirty="0"/>
              <a:t> devices translate data and programs that humans can understand into a form that the computer can process.</a:t>
            </a:r>
          </a:p>
          <a:p>
            <a:pPr marL="628650" lvl="1" indent="-171450">
              <a:buFont typeface="Arial" panose="020B0604020202020204" pitchFamily="34" charset="0"/>
              <a:buChar char="•"/>
            </a:pPr>
            <a:r>
              <a:rPr lang="en-US" baseline="0" dirty="0"/>
              <a:t>The most common input devices are the </a:t>
            </a:r>
            <a:r>
              <a:rPr lang="en-US" b="1" baseline="0" dirty="0"/>
              <a:t>keyboard</a:t>
            </a:r>
            <a:r>
              <a:rPr lang="en-US" baseline="0" dirty="0"/>
              <a:t> (key term) and </a:t>
            </a:r>
            <a:r>
              <a:rPr lang="en-US" b="1" baseline="0" dirty="0"/>
              <a:t>mouse</a:t>
            </a:r>
            <a:r>
              <a:rPr lang="en-US" baseline="0" dirty="0"/>
              <a:t> (key term)</a:t>
            </a:r>
          </a:p>
          <a:p>
            <a:r>
              <a:rPr lang="en-US" baseline="0" dirty="0"/>
              <a:t>Output devices translate the processed information from the computer into a form that humans can understand.</a:t>
            </a:r>
          </a:p>
          <a:p>
            <a:pPr marL="628650" lvl="1" indent="-171450">
              <a:buFont typeface="Arial" panose="020B0604020202020204" pitchFamily="34" charset="0"/>
              <a:buChar char="•"/>
            </a:pPr>
            <a:r>
              <a:rPr lang="en-US" baseline="0" dirty="0"/>
              <a:t>The most common output device is a </a:t>
            </a:r>
            <a:r>
              <a:rPr lang="en-US" b="1" baseline="0" dirty="0"/>
              <a:t>display</a:t>
            </a:r>
            <a:r>
              <a:rPr lang="en-US" baseline="0" dirty="0"/>
              <a:t> (key term) or </a:t>
            </a:r>
            <a:r>
              <a:rPr lang="en-US" b="1" baseline="0" dirty="0"/>
              <a:t>monitor</a:t>
            </a:r>
            <a:r>
              <a:rPr lang="en-US" baseline="0" dirty="0"/>
              <a:t> (key term)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15</a:t>
            </a:fld>
            <a:endParaRPr lang="en-US"/>
          </a:p>
        </p:txBody>
      </p:sp>
    </p:spTree>
    <p:extLst>
      <p:ext uri="{BB962C8B-B14F-4D97-AF65-F5344CB8AC3E}">
        <p14:creationId xmlns:p14="http://schemas.microsoft.com/office/powerpoint/2010/main" val="1491465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Char char="•"/>
              <a:tabLst/>
              <a:defRPr/>
            </a:pPr>
            <a:r>
              <a:rPr lang="en-US" sz="1200" b="0" dirty="0"/>
              <a:t>Unlike memory, secondary storage holds data and programs even if power is off</a:t>
            </a:r>
          </a:p>
          <a:p>
            <a:pPr eaLnBrk="1" hangingPunct="1">
              <a:spcBef>
                <a:spcPct val="0"/>
              </a:spcBef>
              <a:buFontTx/>
              <a:buChar char="•"/>
            </a:pPr>
            <a:r>
              <a:rPr lang="en-US" b="1" dirty="0"/>
              <a:t>Hard disks </a:t>
            </a:r>
            <a:r>
              <a:rPr lang="en-US" dirty="0"/>
              <a:t>(key term) are typically used to store programs and data files. They use rigid metallic platters and read/write heads</a:t>
            </a:r>
            <a:r>
              <a:rPr lang="en-US" baseline="0" dirty="0"/>
              <a:t> for writing and reading data</a:t>
            </a:r>
            <a:endParaRPr lang="en-US" dirty="0"/>
          </a:p>
          <a:p>
            <a:pPr eaLnBrk="1" hangingPunct="1">
              <a:spcBef>
                <a:spcPct val="0"/>
              </a:spcBef>
              <a:buFontTx/>
              <a:buChar char="•"/>
            </a:pPr>
            <a:r>
              <a:rPr lang="en-US" b="1" dirty="0"/>
              <a:t>Solid-state storage</a:t>
            </a:r>
            <a:r>
              <a:rPr lang="en-US" dirty="0"/>
              <a:t>(key term)  does not have any moving parts, is more reliable, and requires less power to operate.</a:t>
            </a:r>
          </a:p>
          <a:p>
            <a:pPr lvl="1" eaLnBrk="1" hangingPunct="1">
              <a:spcBef>
                <a:spcPct val="0"/>
              </a:spcBef>
              <a:buFontTx/>
              <a:buChar char="•"/>
            </a:pPr>
            <a:r>
              <a:rPr lang="en-US" dirty="0"/>
              <a:t>Similar to RAM but not volatile</a:t>
            </a:r>
          </a:p>
          <a:p>
            <a:pPr lvl="1" eaLnBrk="1" hangingPunct="1">
              <a:spcBef>
                <a:spcPct val="0"/>
              </a:spcBef>
              <a:buFontTx/>
              <a:buNone/>
            </a:pPr>
            <a:endParaRPr lang="en-US" dirty="0"/>
          </a:p>
          <a:p>
            <a:pPr eaLnBrk="1" hangingPunct="1">
              <a:spcBef>
                <a:spcPct val="0"/>
              </a:spcBef>
              <a:buFontTx/>
              <a:buChar char="•"/>
            </a:pPr>
            <a:r>
              <a:rPr lang="en-US" b="1" dirty="0"/>
              <a:t>Optical disks </a:t>
            </a:r>
            <a:r>
              <a:rPr lang="en-US" dirty="0"/>
              <a:t>(key term) use laser technology and have the greatest capacity.  </a:t>
            </a:r>
          </a:p>
          <a:p>
            <a:pPr eaLnBrk="1" hangingPunct="1">
              <a:spcBef>
                <a:spcPct val="0"/>
              </a:spcBef>
              <a:buFontTx/>
              <a:buChar char="•"/>
            </a:pPr>
            <a:r>
              <a:rPr lang="en-US" dirty="0"/>
              <a:t>Examples of optical disks include: </a:t>
            </a:r>
          </a:p>
          <a:p>
            <a:pPr lvl="1" eaLnBrk="1" hangingPunct="1">
              <a:spcBef>
                <a:spcPct val="0"/>
              </a:spcBef>
              <a:buFontTx/>
              <a:buChar char="•"/>
            </a:pPr>
            <a:r>
              <a:rPr lang="en-US" b="1" dirty="0"/>
              <a:t>compact discs </a:t>
            </a:r>
            <a:r>
              <a:rPr lang="en-US" dirty="0"/>
              <a:t>(CDs) </a:t>
            </a:r>
            <a:r>
              <a:rPr lang="en-US" dirty="0">
                <a:solidFill>
                  <a:srgbClr val="0033CC"/>
                </a:solidFill>
              </a:rPr>
              <a:t>(Key Term)</a:t>
            </a:r>
          </a:p>
          <a:p>
            <a:pPr lvl="1" eaLnBrk="1" hangingPunct="1">
              <a:spcBef>
                <a:spcPct val="0"/>
              </a:spcBef>
              <a:buFontTx/>
              <a:buChar char="•"/>
            </a:pPr>
            <a:r>
              <a:rPr lang="en-US" b="1" dirty="0"/>
              <a:t>digital versatile </a:t>
            </a:r>
            <a:r>
              <a:rPr lang="en-US" b="0" dirty="0"/>
              <a:t>or </a:t>
            </a:r>
            <a:r>
              <a:rPr lang="en-US" b="1" dirty="0"/>
              <a:t>video discs </a:t>
            </a:r>
            <a:r>
              <a:rPr lang="en-US" dirty="0"/>
              <a:t>(DVDs) (Key Term)</a:t>
            </a:r>
          </a:p>
          <a:p>
            <a:pPr lvl="1" eaLnBrk="1" hangingPunct="1">
              <a:spcBef>
                <a:spcPct val="0"/>
              </a:spcBef>
              <a:buFontTx/>
              <a:buChar char="•"/>
            </a:pPr>
            <a:r>
              <a:rPr lang="en-US" b="1" dirty="0"/>
              <a:t>Blu-ray</a:t>
            </a:r>
            <a:r>
              <a:rPr lang="en-US" baseline="0" dirty="0"/>
              <a:t> </a:t>
            </a:r>
            <a:r>
              <a:rPr lang="en-US" dirty="0"/>
              <a:t>(Key Term) discs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16</a:t>
            </a:fld>
            <a:endParaRPr lang="en-US"/>
          </a:p>
        </p:txBody>
      </p:sp>
    </p:spTree>
    <p:extLst>
      <p:ext uri="{BB962C8B-B14F-4D97-AF65-F5344CB8AC3E}">
        <p14:creationId xmlns:p14="http://schemas.microsoft.com/office/powerpoint/2010/main" val="1583773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Data is raw, unprocessed facts, that can be stored electronically in files.</a:t>
            </a:r>
          </a:p>
          <a:p>
            <a:pPr eaLnBrk="1" hangingPunct="1">
              <a:spcBef>
                <a:spcPct val="0"/>
              </a:spcBef>
              <a:buFontTx/>
              <a:buChar char="•"/>
            </a:pPr>
            <a:r>
              <a:rPr lang="en-US" dirty="0"/>
              <a:t>Processed data</a:t>
            </a:r>
            <a:r>
              <a:rPr lang="en-US" baseline="0" dirty="0"/>
              <a:t> becomes </a:t>
            </a:r>
            <a:r>
              <a:rPr lang="en-US" b="1" baseline="0" dirty="0"/>
              <a:t>information</a:t>
            </a:r>
            <a:r>
              <a:rPr lang="en-US" baseline="0" dirty="0"/>
              <a:t> (key term).</a:t>
            </a:r>
            <a:endParaRPr lang="en-US" dirty="0"/>
          </a:p>
          <a:p>
            <a:pPr eaLnBrk="1" hangingPunct="1">
              <a:spcBef>
                <a:spcPct val="0"/>
              </a:spcBef>
              <a:buFontTx/>
              <a:buChar char="•"/>
            </a:pPr>
            <a:r>
              <a:rPr lang="en-US" dirty="0"/>
              <a:t>Four common types of files include:</a:t>
            </a:r>
          </a:p>
          <a:p>
            <a:pPr lvl="1" eaLnBrk="1" hangingPunct="1">
              <a:spcBef>
                <a:spcPct val="0"/>
              </a:spcBef>
              <a:buFontTx/>
              <a:buChar char="•"/>
            </a:pPr>
            <a:r>
              <a:rPr lang="en-US" b="1" dirty="0"/>
              <a:t>Document files </a:t>
            </a:r>
            <a:r>
              <a:rPr lang="en-US" dirty="0"/>
              <a:t>(key term) – created by word processors to save documents such as memos, term papers, and letters</a:t>
            </a:r>
          </a:p>
          <a:p>
            <a:pPr lvl="1" eaLnBrk="1" hangingPunct="1">
              <a:spcBef>
                <a:spcPct val="0"/>
              </a:spcBef>
              <a:buFontTx/>
              <a:buChar char="•"/>
            </a:pPr>
            <a:r>
              <a:rPr lang="en-US" b="1" dirty="0"/>
              <a:t>Worksheet files </a:t>
            </a:r>
            <a:r>
              <a:rPr lang="en-US" dirty="0"/>
              <a:t>(key term) – created by electronic spreadsheets to analyze things like budgets and to predict sales</a:t>
            </a:r>
          </a:p>
          <a:p>
            <a:pPr lvl="1" eaLnBrk="1" hangingPunct="1">
              <a:spcBef>
                <a:spcPct val="0"/>
              </a:spcBef>
              <a:buFontTx/>
              <a:buChar char="•"/>
            </a:pPr>
            <a:r>
              <a:rPr lang="en-US" b="1" dirty="0"/>
              <a:t>Database files </a:t>
            </a:r>
            <a:r>
              <a:rPr lang="en-US" dirty="0"/>
              <a:t>(key term) – created by database management programs to contain highly structured and organized data</a:t>
            </a:r>
          </a:p>
          <a:p>
            <a:pPr lvl="1" eaLnBrk="1" hangingPunct="1">
              <a:spcBef>
                <a:spcPct val="0"/>
              </a:spcBef>
              <a:buFontTx/>
              <a:buChar char="•"/>
            </a:pPr>
            <a:r>
              <a:rPr lang="en-US" b="1" dirty="0"/>
              <a:t>Presentation files </a:t>
            </a:r>
            <a:r>
              <a:rPr lang="en-US" dirty="0"/>
              <a:t>(key term) – created by presentation software to save presentation materials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17</a:t>
            </a:fld>
            <a:endParaRPr lang="en-US"/>
          </a:p>
        </p:txBody>
      </p:sp>
    </p:spTree>
    <p:extLst>
      <p:ext uri="{BB962C8B-B14F-4D97-AF65-F5344CB8AC3E}">
        <p14:creationId xmlns:p14="http://schemas.microsoft.com/office/powerpoint/2010/main" val="1962052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spcBef>
                <a:spcPct val="0"/>
              </a:spcBef>
              <a:buFont typeface="Arial" panose="020B0604020202020204" pitchFamily="34" charset="0"/>
              <a:buChar char="•"/>
            </a:pPr>
            <a:r>
              <a:rPr lang="en-US" dirty="0"/>
              <a:t>Document - created by word processors to save documents</a:t>
            </a:r>
            <a:r>
              <a:rPr lang="en-US" baseline="0" dirty="0"/>
              <a:t> such as memos, term papers, and letters.</a:t>
            </a: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dirty="0"/>
              <a:t>Worksheet</a:t>
            </a:r>
            <a:r>
              <a:rPr lang="en-US" baseline="0" dirty="0"/>
              <a:t> files - created by electronic spreadsheets to analyze things like budgets and to predicts sales.</a:t>
            </a:r>
          </a:p>
          <a:p>
            <a:pPr marL="171450" indent="-171450">
              <a:buFont typeface="Arial" panose="020B0604020202020204" pitchFamily="34" charset="0"/>
              <a:buChar char="•"/>
            </a:pPr>
            <a:r>
              <a:rPr lang="en-US" baseline="0" dirty="0"/>
              <a:t>Database files - typically created by database management programs. Contain highly structured and organized files.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Presentation</a:t>
            </a:r>
            <a:r>
              <a:rPr lang="en-US" baseline="0" dirty="0"/>
              <a:t> Files – created by presentation graphics programs to save presentation materials.</a:t>
            </a:r>
            <a:endParaRPr lang="en-US" dirty="0"/>
          </a:p>
          <a:p>
            <a:pPr marL="0" indent="0">
              <a:buFont typeface="Arial" panose="020B0604020202020204" pitchFamily="34" charset="0"/>
              <a:buNone/>
            </a:pPr>
            <a:endParaRPr lang="en-US" dirty="0"/>
          </a:p>
          <a:p>
            <a:pPr eaLnBrk="1" hangingPunct="1">
              <a:spcBef>
                <a:spcPct val="0"/>
              </a:spcBef>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18</a:t>
            </a:fld>
            <a:endParaRPr lang="en-US"/>
          </a:p>
        </p:txBody>
      </p:sp>
    </p:spTree>
    <p:extLst>
      <p:ext uri="{BB962C8B-B14F-4D97-AF65-F5344CB8AC3E}">
        <p14:creationId xmlns:p14="http://schemas.microsoft.com/office/powerpoint/2010/main" val="2957495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Communication devices allow personal</a:t>
            </a:r>
            <a:r>
              <a:rPr lang="en-US" baseline="0" dirty="0"/>
              <a:t> </a:t>
            </a:r>
            <a:r>
              <a:rPr lang="en-US" dirty="0"/>
              <a:t>computers</a:t>
            </a:r>
            <a:r>
              <a:rPr lang="en-US" baseline="0" dirty="0"/>
              <a:t> to communicate with each other as near as the next office or as far away as the other side of the world.</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19</a:t>
            </a:fld>
            <a:endParaRPr lang="en-US"/>
          </a:p>
        </p:txBody>
      </p:sp>
    </p:spTree>
    <p:extLst>
      <p:ext uri="{BB962C8B-B14F-4D97-AF65-F5344CB8AC3E}">
        <p14:creationId xmlns:p14="http://schemas.microsoft.com/office/powerpoint/2010/main" val="430456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Learning Objectives with students to help them understand what they need to get from the chapter.</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a:t>
            </a:fld>
            <a:endParaRPr lang="en-US"/>
          </a:p>
        </p:txBody>
      </p:sp>
    </p:spTree>
    <p:extLst>
      <p:ext uri="{BB962C8B-B14F-4D97-AF65-F5344CB8AC3E}">
        <p14:creationId xmlns:p14="http://schemas.microsoft.com/office/powerpoint/2010/main" val="308794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b="1" dirty="0"/>
              <a:t>Connectivity</a:t>
            </a:r>
            <a:r>
              <a:rPr lang="en-US" dirty="0"/>
              <a:t> (key term)  is the capability of your personal</a:t>
            </a:r>
            <a:r>
              <a:rPr lang="en-US" baseline="0" dirty="0"/>
              <a:t> </a:t>
            </a:r>
            <a:r>
              <a:rPr lang="en-US" dirty="0"/>
              <a:t>computer to share information with other computers</a:t>
            </a:r>
          </a:p>
          <a:p>
            <a:pPr eaLnBrk="1" hangingPunct="1">
              <a:spcBef>
                <a:spcPct val="0"/>
              </a:spcBef>
              <a:buFontTx/>
              <a:buChar char="•"/>
            </a:pPr>
            <a:r>
              <a:rPr lang="en-US" dirty="0"/>
              <a:t>Wireless /mobile communication and cloud computing over the past 5 years has been the 2 most dramatic changes in connectivity.</a:t>
            </a:r>
          </a:p>
          <a:p>
            <a:pPr eaLnBrk="1" hangingPunct="1">
              <a:spcBef>
                <a:spcPct val="0"/>
              </a:spcBef>
              <a:buFontTx/>
              <a:buChar char="•"/>
            </a:pPr>
            <a:r>
              <a:rPr lang="en-US" dirty="0"/>
              <a:t>A </a:t>
            </a:r>
            <a:r>
              <a:rPr lang="en-US" b="1" dirty="0"/>
              <a:t>network</a:t>
            </a:r>
            <a:r>
              <a:rPr lang="en-US" dirty="0"/>
              <a:t> (key</a:t>
            </a:r>
            <a:r>
              <a:rPr lang="en-US" baseline="0" dirty="0"/>
              <a:t> term) </a:t>
            </a:r>
            <a:r>
              <a:rPr lang="en-US" dirty="0"/>
              <a:t>is central to the concept of connectivity</a:t>
            </a:r>
          </a:p>
          <a:p>
            <a:pPr eaLnBrk="1" hangingPunct="1">
              <a:spcBef>
                <a:spcPct val="0"/>
              </a:spcBef>
              <a:buFontTx/>
              <a:buChar char="•"/>
            </a:pPr>
            <a:r>
              <a:rPr lang="en-US" dirty="0"/>
              <a:t>A</a:t>
            </a:r>
            <a:r>
              <a:rPr lang="en-US" baseline="0" dirty="0"/>
              <a:t> network is a communication system connecting two or more computers.</a:t>
            </a:r>
            <a:endParaRPr lang="en-US" dirty="0"/>
          </a:p>
          <a:p>
            <a:pPr eaLnBrk="1" hangingPunct="1">
              <a:spcBef>
                <a:spcPct val="0"/>
              </a:spcBef>
              <a:buFontTx/>
              <a:buChar char="•"/>
            </a:pPr>
            <a:r>
              <a:rPr lang="en-US" dirty="0"/>
              <a:t>Ask students questions about the Internet. Here are some facts:</a:t>
            </a:r>
          </a:p>
          <a:p>
            <a:pPr lvl="2" eaLnBrk="1" hangingPunct="1">
              <a:spcBef>
                <a:spcPct val="0"/>
              </a:spcBef>
              <a:buFontTx/>
              <a:buChar char="•"/>
            </a:pPr>
            <a:r>
              <a:rPr lang="en-US" dirty="0"/>
              <a:t>No one owns the Internet</a:t>
            </a:r>
          </a:p>
          <a:p>
            <a:pPr lvl="2" eaLnBrk="1" hangingPunct="1">
              <a:spcBef>
                <a:spcPct val="0"/>
              </a:spcBef>
              <a:buFontTx/>
              <a:buChar char="•"/>
            </a:pPr>
            <a:r>
              <a:rPr lang="en-US" dirty="0"/>
              <a:t>There is no Internet, Inc.</a:t>
            </a:r>
          </a:p>
          <a:p>
            <a:pPr lvl="2" eaLnBrk="1" hangingPunct="1">
              <a:spcBef>
                <a:spcPct val="0"/>
              </a:spcBef>
              <a:buFontTx/>
              <a:buChar char="•"/>
            </a:pPr>
            <a:r>
              <a:rPr lang="en-US" dirty="0"/>
              <a:t>The Internet is the largest network</a:t>
            </a:r>
          </a:p>
          <a:p>
            <a:pPr lvl="2" eaLnBrk="1" hangingPunct="1">
              <a:spcBef>
                <a:spcPct val="0"/>
              </a:spcBef>
              <a:buFontTx/>
              <a:buChar char="•"/>
            </a:pPr>
            <a:r>
              <a:rPr lang="en-US" dirty="0"/>
              <a:t>The </a:t>
            </a:r>
            <a:r>
              <a:rPr lang="en-US" b="1" dirty="0"/>
              <a:t>Word Wide Web </a:t>
            </a:r>
            <a:r>
              <a:rPr lang="en-US" dirty="0"/>
              <a:t>(key term) (WWW) provides multimedia interface to resources on the Internet </a:t>
            </a:r>
          </a:p>
          <a:p>
            <a:pPr lvl="2" eaLnBrk="1" hangingPunct="1">
              <a:spcBef>
                <a:spcPct val="0"/>
              </a:spcBef>
              <a:buFontTx/>
              <a:buChar char="•"/>
            </a:pPr>
            <a:r>
              <a:rPr lang="en-US" dirty="0"/>
              <a:t>Cloud computing can be used to create and store your work, such as documents, spreadsheets, databases, and presentations</a:t>
            </a:r>
          </a:p>
          <a:p>
            <a:pPr lvl="0" eaLnBrk="1" hangingPunct="1">
              <a:spcBef>
                <a:spcPct val="0"/>
              </a:spcBef>
              <a:buFontTx/>
              <a:buChar char="•"/>
            </a:pPr>
            <a:r>
              <a:rPr lang="en-US" dirty="0"/>
              <a:t>The</a:t>
            </a:r>
            <a:r>
              <a:rPr lang="en-US" baseline="0" dirty="0"/>
              <a:t> </a:t>
            </a:r>
            <a:r>
              <a:rPr lang="en-US" b="1" baseline="0" dirty="0"/>
              <a:t>Wireless Revolution </a:t>
            </a:r>
            <a:r>
              <a:rPr lang="en-US" baseline="0" dirty="0"/>
              <a:t>(key term) and cloud computing promise the potential to dramatically affect the entire computer industry and how you interact with computers.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20</a:t>
            </a:fld>
            <a:endParaRPr lang="en-US"/>
          </a:p>
        </p:txBody>
      </p:sp>
    </p:spTree>
    <p:extLst>
      <p:ext uri="{BB962C8B-B14F-4D97-AF65-F5344CB8AC3E}">
        <p14:creationId xmlns:p14="http://schemas.microsoft.com/office/powerpoint/2010/main" val="1561836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things driving</a:t>
            </a:r>
            <a:r>
              <a:rPr lang="en-US" baseline="0" dirty="0"/>
              <a:t> the forces of technology:</a:t>
            </a:r>
          </a:p>
          <a:p>
            <a:pPr marL="228600" indent="-228600">
              <a:buAutoNum type="arabicPeriod"/>
            </a:pPr>
            <a:r>
              <a:rPr lang="en-US" b="1" baseline="0" dirty="0"/>
              <a:t>Cloud computing </a:t>
            </a:r>
            <a:r>
              <a:rPr lang="en-US" baseline="0" dirty="0"/>
              <a:t>(key term) – using computing resources from the cloud to complete tasks instead of relying solely on your PC				.</a:t>
            </a:r>
          </a:p>
          <a:p>
            <a:pPr marL="228600" indent="-228600">
              <a:buAutoNum type="arabicPeriod"/>
            </a:pPr>
            <a:r>
              <a:rPr lang="en-US" b="1" baseline="0" dirty="0"/>
              <a:t>Wireless technology </a:t>
            </a:r>
            <a:r>
              <a:rPr lang="en-US" baseline="0" dirty="0"/>
              <a:t>(key term) – changes the way we communicate.</a:t>
            </a:r>
          </a:p>
          <a:p>
            <a:pPr marL="228600" indent="-228600">
              <a:buAutoNum type="arabicPeriod"/>
            </a:pPr>
            <a:r>
              <a:rPr lang="en-US" b="1" baseline="0" dirty="0"/>
              <a:t>The Internet of Things (</a:t>
            </a:r>
            <a:r>
              <a:rPr lang="en-US" b="1" baseline="0" dirty="0" err="1"/>
              <a:t>IoT</a:t>
            </a:r>
            <a:r>
              <a:rPr lang="en-US" b="1" baseline="0" dirty="0"/>
              <a:t>) </a:t>
            </a:r>
            <a:r>
              <a:rPr lang="en-US" baseline="0" dirty="0"/>
              <a:t>(key term) – is the continuing development of the Internet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21</a:t>
            </a:fld>
            <a:endParaRPr lang="en-US"/>
          </a:p>
        </p:txBody>
      </p:sp>
    </p:spTree>
    <p:extLst>
      <p:ext uri="{BB962C8B-B14F-4D97-AF65-F5344CB8AC3E}">
        <p14:creationId xmlns:p14="http://schemas.microsoft.com/office/powerpoint/2010/main" val="3231763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just a few of the available careers in IT.</a:t>
            </a:r>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22</a:t>
            </a:fld>
            <a:endParaRPr lang="en-US"/>
          </a:p>
        </p:txBody>
      </p:sp>
    </p:spTree>
    <p:extLst>
      <p:ext uri="{BB962C8B-B14F-4D97-AF65-F5344CB8AC3E}">
        <p14:creationId xmlns:p14="http://schemas.microsoft.com/office/powerpoint/2010/main" val="4059521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Internet  Web - browse the Web,  communicate with others, locate Information, etc.</a:t>
            </a:r>
          </a:p>
          <a:p>
            <a:pPr eaLnBrk="1" hangingPunct="1">
              <a:spcBef>
                <a:spcPct val="0"/>
              </a:spcBef>
              <a:buFontTx/>
              <a:buChar char="•"/>
            </a:pPr>
            <a:r>
              <a:rPr lang="en-US" dirty="0"/>
              <a:t>Powerful Software - create professional looking documents, analyze massive amounts of data, create dynamic multimedia pages, and more.</a:t>
            </a:r>
          </a:p>
          <a:p>
            <a:pPr eaLnBrk="1" hangingPunct="1">
              <a:spcBef>
                <a:spcPct val="0"/>
              </a:spcBef>
              <a:buFontTx/>
              <a:buChar char="•"/>
            </a:pPr>
            <a:r>
              <a:rPr lang="en-US" dirty="0"/>
              <a:t>Powerful Hardware – more powerful &amp; robust, new technologies such as wireless networks &amp; their impact to connect, equipment can be dynamic vs. essential features of devices remain unchanged</a:t>
            </a:r>
          </a:p>
          <a:p>
            <a:pPr eaLnBrk="1" hangingPunct="1">
              <a:spcBef>
                <a:spcPct val="0"/>
              </a:spcBef>
              <a:buFontTx/>
              <a:buChar char="•"/>
            </a:pPr>
            <a:r>
              <a:rPr lang="en-US" dirty="0"/>
              <a:t>Security,</a:t>
            </a:r>
            <a:r>
              <a:rPr lang="en-US" baseline="0" dirty="0"/>
              <a:t> Privacy</a:t>
            </a:r>
            <a:r>
              <a:rPr lang="en-US" dirty="0"/>
              <a:t> &amp; Ethics – need to be careful</a:t>
            </a:r>
            <a:r>
              <a:rPr lang="en-US" baseline="0" dirty="0"/>
              <a:t> of the negative potential effect.</a:t>
            </a:r>
            <a:endParaRPr lang="en-US" dirty="0"/>
          </a:p>
          <a:p>
            <a:pPr eaLnBrk="1" hangingPunct="1">
              <a:spcBef>
                <a:spcPct val="0"/>
              </a:spcBef>
              <a:buFontTx/>
              <a:buChar char="•"/>
            </a:pPr>
            <a:r>
              <a:rPr lang="en-US" dirty="0"/>
              <a:t>Organizations – rely on quality and flexibility to stay competitive</a:t>
            </a:r>
            <a:endParaRPr lang="en-US" b="1" dirty="0">
              <a:solidFill>
                <a:srgbClr val="FF0000"/>
              </a:solidFill>
            </a:endParaRPr>
          </a:p>
          <a:p>
            <a:pPr eaLnBrk="1" hangingPunct="1">
              <a:spcBef>
                <a:spcPct val="0"/>
              </a:spcBef>
              <a:buFontTx/>
              <a:buChar char="•"/>
            </a:pPr>
            <a:r>
              <a:rPr lang="en-US" dirty="0"/>
              <a:t>Changing Times – fast paced era and rapid change</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23</a:t>
            </a:fld>
            <a:endParaRPr lang="en-US"/>
          </a:p>
        </p:txBody>
      </p:sp>
    </p:spTree>
    <p:extLst>
      <p:ext uri="{BB962C8B-B14F-4D97-AF65-F5344CB8AC3E}">
        <p14:creationId xmlns:p14="http://schemas.microsoft.com/office/powerpoint/2010/main" val="917004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students turn to the end of Chapter 1 in their textbooks to view the same “Open-Ended” questions/statements</a:t>
            </a:r>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24</a:t>
            </a:fld>
            <a:endParaRPr lang="en-US"/>
          </a:p>
        </p:txBody>
      </p:sp>
    </p:spTree>
    <p:extLst>
      <p:ext uri="{BB962C8B-B14F-4D97-AF65-F5344CB8AC3E}">
        <p14:creationId xmlns:p14="http://schemas.microsoft.com/office/powerpoint/2010/main" val="22976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 is an overview of all of the content within all of the chapters. </a:t>
            </a:r>
          </a:p>
          <a:p>
            <a:endParaRPr lang="en-US" dirty="0"/>
          </a:p>
          <a:p>
            <a:r>
              <a:rPr lang="en-US" dirty="0"/>
              <a:t>The goal of this book is to help you become an efficient and effective computer user. </a:t>
            </a:r>
          </a:p>
          <a:p>
            <a:pPr marL="0" indent="0">
              <a:buFont typeface="Arial" pitchFamily="34" charse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3</a:t>
            </a:fld>
            <a:endParaRPr lang="en-US"/>
          </a:p>
        </p:txBody>
      </p:sp>
    </p:spTree>
    <p:extLst>
      <p:ext uri="{BB962C8B-B14F-4D97-AF65-F5344CB8AC3E}">
        <p14:creationId xmlns:p14="http://schemas.microsoft.com/office/powerpoint/2010/main" val="923289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An </a:t>
            </a:r>
            <a:r>
              <a:rPr lang="en-US" b="1" dirty="0"/>
              <a:t>information system </a:t>
            </a:r>
            <a:r>
              <a:rPr lang="en-US" dirty="0"/>
              <a:t>(Key Term)</a:t>
            </a:r>
            <a:r>
              <a:rPr lang="en-US" baseline="0" dirty="0"/>
              <a:t> </a:t>
            </a:r>
            <a:r>
              <a:rPr lang="en-US" dirty="0"/>
              <a:t>is a combination of</a:t>
            </a:r>
            <a:r>
              <a:rPr lang="en-US" dirty="0">
                <a:solidFill>
                  <a:srgbClr val="FF0000"/>
                </a:solidFill>
              </a:rPr>
              <a:t> </a:t>
            </a:r>
            <a:r>
              <a:rPr lang="en-US" dirty="0"/>
              <a:t>people, </a:t>
            </a:r>
            <a:r>
              <a:rPr lang="en-US" b="1" dirty="0"/>
              <a:t>procedures</a:t>
            </a:r>
            <a:r>
              <a:rPr lang="en-US" dirty="0"/>
              <a:t> (key term),</a:t>
            </a:r>
            <a:r>
              <a:rPr lang="en-US" baseline="0" dirty="0"/>
              <a:t> </a:t>
            </a:r>
            <a:r>
              <a:rPr lang="en-US" b="1" baseline="0" dirty="0"/>
              <a:t>software</a:t>
            </a:r>
            <a:r>
              <a:rPr lang="en-US" baseline="0" dirty="0"/>
              <a:t> (key term), </a:t>
            </a:r>
            <a:r>
              <a:rPr lang="en-US" b="1" baseline="0" dirty="0"/>
              <a:t>hardware</a:t>
            </a:r>
            <a:r>
              <a:rPr lang="en-US" baseline="0" dirty="0"/>
              <a:t> (key term), </a:t>
            </a:r>
            <a:r>
              <a:rPr lang="en-US" b="1" baseline="0" dirty="0"/>
              <a:t>data</a:t>
            </a:r>
            <a:r>
              <a:rPr lang="en-US" baseline="0" dirty="0"/>
              <a:t> (key term), and the </a:t>
            </a:r>
            <a:r>
              <a:rPr lang="en-US" b="1" baseline="0" dirty="0"/>
              <a:t>Internet</a:t>
            </a:r>
            <a:r>
              <a:rPr lang="en-US" baseline="0" dirty="0"/>
              <a:t> (key term)</a:t>
            </a:r>
            <a:r>
              <a:rPr lang="en-US" dirty="0">
                <a:effectLst/>
              </a:rPr>
              <a:t>.</a:t>
            </a:r>
            <a:endParaRPr lang="en-US" dirty="0"/>
          </a:p>
          <a:p>
            <a:pPr eaLnBrk="1" hangingPunct="1">
              <a:spcBef>
                <a:spcPct val="0"/>
              </a:spcBef>
              <a:buFontTx/>
              <a:buChar char="•"/>
            </a:pPr>
            <a:r>
              <a:rPr lang="en-US" dirty="0"/>
              <a:t>Some students may think of a system as pertaining to just the hardware</a:t>
            </a:r>
          </a:p>
          <a:p>
            <a:pPr eaLnBrk="1" hangingPunct="1">
              <a:spcBef>
                <a:spcPct val="0"/>
              </a:spcBef>
              <a:buFontTx/>
              <a:buChar char="•"/>
            </a:pPr>
            <a:r>
              <a:rPr lang="en-US" dirty="0"/>
              <a:t>Remind them that a personal computer is </a:t>
            </a:r>
            <a:r>
              <a:rPr lang="en-US" b="0" dirty="0"/>
              <a:t>part</a:t>
            </a:r>
            <a:r>
              <a:rPr lang="en-US" dirty="0"/>
              <a:t> of an information system as well as people</a:t>
            </a:r>
          </a:p>
          <a:p>
            <a:pPr eaLnBrk="1" hangingPunct="1">
              <a:spcBef>
                <a:spcPct val="0"/>
              </a:spcBef>
              <a:buFontTx/>
              <a:buChar char="•"/>
            </a:pPr>
            <a:r>
              <a:rPr lang="en-US" dirty="0"/>
              <a:t>Almost</a:t>
            </a:r>
            <a:r>
              <a:rPr lang="en-US" baseline="0" dirty="0"/>
              <a:t> all of today’s computer systems add an additional part, communication/the Internet.</a:t>
            </a:r>
            <a:endParaRPr lang="en-US" dirty="0"/>
          </a:p>
          <a:p>
            <a:pPr eaLnBrk="1" hangingPunct="1">
              <a:spcBef>
                <a:spcPct val="0"/>
              </a:spcBef>
              <a:buFontTx/>
              <a:buChar char="•"/>
            </a:pPr>
            <a:r>
              <a:rPr lang="en-US" dirty="0"/>
              <a:t>To be a competent </a:t>
            </a:r>
            <a:r>
              <a:rPr lang="en-US" b="1" dirty="0"/>
              <a:t>end user </a:t>
            </a:r>
            <a:r>
              <a:rPr lang="en-US" dirty="0"/>
              <a:t>(Key Term), one must understand the essentials of IT</a:t>
            </a:r>
          </a:p>
          <a:p>
            <a:pPr lvl="0" eaLnBrk="1" hangingPunct="1">
              <a:spcBef>
                <a:spcPct val="0"/>
              </a:spcBef>
              <a:buFontTx/>
              <a:buChar char="•"/>
            </a:pPr>
            <a:r>
              <a:rPr lang="en-US" dirty="0"/>
              <a:t>Note that IT stands for </a:t>
            </a:r>
            <a:r>
              <a:rPr lang="en-US" b="1" dirty="0"/>
              <a:t>information technology </a:t>
            </a:r>
            <a:r>
              <a:rPr lang="en-US" dirty="0"/>
              <a:t>(Key Term)</a:t>
            </a:r>
          </a:p>
          <a:p>
            <a:pPr lvl="1" eaLnBrk="1" hangingPunct="1">
              <a:spcBef>
                <a:spcPct val="0"/>
              </a:spcBef>
              <a:buFontTx/>
              <a:buChar char="•"/>
            </a:pPr>
            <a:endParaRPr lang="en-US" dirty="0"/>
          </a:p>
          <a:p>
            <a:pPr lvl="0" eaLnBrk="1" hangingPunct="1">
              <a:spcBef>
                <a:spcPct val="0"/>
              </a:spcBef>
              <a:buFontTx/>
              <a:buChar char="•"/>
            </a:pPr>
            <a:r>
              <a:rPr lang="en-US" dirty="0"/>
              <a:t>All of these parts will be discussed in the following slides</a:t>
            </a:r>
            <a:r>
              <a:rPr lang="en-US" baseline="0" dirty="0"/>
              <a:t> – beginning with the most essential part: people</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4</a:t>
            </a:fld>
            <a:endParaRPr lang="en-US"/>
          </a:p>
        </p:txBody>
      </p:sp>
    </p:spTree>
    <p:extLst>
      <p:ext uri="{BB962C8B-B14F-4D97-AF65-F5344CB8AC3E}">
        <p14:creationId xmlns:p14="http://schemas.microsoft.com/office/powerpoint/2010/main" val="166973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b="1" dirty="0"/>
              <a:t>People</a:t>
            </a:r>
            <a:r>
              <a:rPr lang="en-US" dirty="0"/>
              <a:t> (Key Term) or End Users are the most important part of an information system but easy to overlook</a:t>
            </a:r>
          </a:p>
          <a:p>
            <a:pPr eaLnBrk="1" hangingPunct="1">
              <a:spcBef>
                <a:spcPct val="0"/>
              </a:spcBef>
              <a:buFontTx/>
              <a:buChar char="•"/>
            </a:pPr>
            <a:r>
              <a:rPr lang="en-US" dirty="0"/>
              <a:t>Our lives are touched everyday by computers- many time the contact is direct and obvious, such as creating documents using a word processing program or when connecting to the Internet. Other times, it isn’t as obvious and is much more indirect as shown in a couple of the pictures</a:t>
            </a:r>
          </a:p>
          <a:p>
            <a:pPr eaLnBrk="1" hangingPunct="1">
              <a:spcBef>
                <a:spcPct val="0"/>
              </a:spcBef>
              <a:buFontTx/>
              <a:buChar char="•"/>
            </a:pPr>
            <a:r>
              <a:rPr lang="en-US" dirty="0"/>
              <a:t>Have students give examples of how they use computer applications throughout the day</a:t>
            </a:r>
          </a:p>
          <a:p>
            <a:pPr eaLnBrk="1" hangingPunct="1">
              <a:spcBef>
                <a:spcPct val="0"/>
              </a:spcBef>
              <a:buFontTx/>
              <a:buChar char="•"/>
            </a:pPr>
            <a:r>
              <a:rPr lang="en-US" dirty="0"/>
              <a:t>Some examples are:</a:t>
            </a:r>
          </a:p>
          <a:p>
            <a:pPr lvl="1" eaLnBrk="1" hangingPunct="1">
              <a:spcBef>
                <a:spcPct val="0"/>
              </a:spcBef>
              <a:buFontTx/>
              <a:buChar char="•"/>
            </a:pPr>
            <a:r>
              <a:rPr lang="en-US" dirty="0"/>
              <a:t>Free Antivirus Programs</a:t>
            </a:r>
          </a:p>
          <a:p>
            <a:pPr lvl="1" eaLnBrk="1" hangingPunct="1">
              <a:spcBef>
                <a:spcPct val="0"/>
              </a:spcBef>
              <a:buFontTx/>
              <a:buChar char="•"/>
            </a:pPr>
            <a:r>
              <a:rPr lang="en-US" dirty="0"/>
              <a:t>Online Office Suites</a:t>
            </a:r>
          </a:p>
          <a:p>
            <a:pPr lvl="1" eaLnBrk="1" hangingPunct="1">
              <a:spcBef>
                <a:spcPct val="0"/>
              </a:spcBef>
              <a:buFontTx/>
              <a:buChar char="•"/>
            </a:pPr>
            <a:r>
              <a:rPr lang="en-US" dirty="0"/>
              <a:t>Gaming</a:t>
            </a:r>
          </a:p>
          <a:p>
            <a:pPr lvl="1" eaLnBrk="1" hangingPunct="1">
              <a:spcBef>
                <a:spcPct val="0"/>
              </a:spcBef>
              <a:buFontTx/>
              <a:buChar char="•"/>
            </a:pPr>
            <a:r>
              <a:rPr lang="en-US" dirty="0"/>
              <a:t>Cloud</a:t>
            </a:r>
            <a:r>
              <a:rPr lang="en-US" baseline="0" dirty="0"/>
              <a:t> Storage</a:t>
            </a:r>
          </a:p>
          <a:p>
            <a:pPr lvl="1" eaLnBrk="1" hangingPunct="1">
              <a:spcBef>
                <a:spcPct val="0"/>
              </a:spcBef>
              <a:buFontTx/>
              <a:buChar char="•"/>
            </a:pPr>
            <a:r>
              <a:rPr lang="en-US" baseline="0" dirty="0"/>
              <a:t>The Mobile Office</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5</a:t>
            </a:fld>
            <a:endParaRPr lang="en-US"/>
          </a:p>
        </p:txBody>
      </p:sp>
    </p:spTree>
    <p:extLst>
      <p:ext uri="{BB962C8B-B14F-4D97-AF65-F5344CB8AC3E}">
        <p14:creationId xmlns:p14="http://schemas.microsoft.com/office/powerpoint/2010/main" val="150613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b="1" dirty="0"/>
              <a:t>Software</a:t>
            </a:r>
            <a:r>
              <a:rPr lang="en-US" dirty="0"/>
              <a:t> (Key Term) is another name for </a:t>
            </a:r>
            <a:r>
              <a:rPr lang="en-US" b="1" dirty="0"/>
              <a:t>programs</a:t>
            </a:r>
            <a:r>
              <a:rPr lang="en-US" baseline="0" dirty="0"/>
              <a:t> </a:t>
            </a:r>
            <a:r>
              <a:rPr lang="en-US" dirty="0"/>
              <a:t>(Key Term)  – in</a:t>
            </a:r>
            <a:r>
              <a:rPr lang="en-US" baseline="0" dirty="0"/>
              <a:t> most cases these terms are interchangeable</a:t>
            </a:r>
            <a:endParaRPr lang="en-US" dirty="0"/>
          </a:p>
          <a:p>
            <a:pPr eaLnBrk="1" hangingPunct="1">
              <a:spcBef>
                <a:spcPct val="0"/>
              </a:spcBef>
              <a:buFontTx/>
              <a:buChar char="•"/>
            </a:pPr>
            <a:r>
              <a:rPr lang="en-US" dirty="0"/>
              <a:t>Programs are instructions that tell the computer how to process </a:t>
            </a:r>
            <a:r>
              <a:rPr lang="en-US" b="1" dirty="0"/>
              <a:t>data</a:t>
            </a:r>
            <a:r>
              <a:rPr lang="en-US" dirty="0"/>
              <a:t> (Key Term)  into the form you want</a:t>
            </a:r>
          </a:p>
          <a:p>
            <a:pPr eaLnBrk="1" hangingPunct="1">
              <a:spcBef>
                <a:spcPct val="0"/>
              </a:spcBef>
              <a:buFontTx/>
              <a:buChar char="•"/>
            </a:pPr>
            <a:r>
              <a:rPr lang="en-US" dirty="0"/>
              <a:t>Two major kinds of software:</a:t>
            </a:r>
            <a:r>
              <a:rPr lang="en-US" baseline="0" dirty="0"/>
              <a:t>  System and Application</a:t>
            </a:r>
            <a:endParaRPr lang="en-US" dirty="0"/>
          </a:p>
          <a:p>
            <a:pPr eaLnBrk="1" hangingPunct="1">
              <a:spcBef>
                <a:spcPct val="0"/>
              </a:spcBef>
              <a:buFontTx/>
              <a:buChar char="•"/>
            </a:pPr>
            <a:r>
              <a:rPr lang="en-US" dirty="0"/>
              <a:t>Emphasize differences between application and systems software</a:t>
            </a:r>
          </a:p>
          <a:p>
            <a:pPr eaLnBrk="1" hangingPunct="1">
              <a:spcBef>
                <a:spcPct val="0"/>
              </a:spcBef>
              <a:buFontTx/>
              <a:buChar char="•"/>
            </a:pPr>
            <a:r>
              <a:rPr lang="en-US" b="1" dirty="0"/>
              <a:t>System software </a:t>
            </a:r>
            <a:r>
              <a:rPr lang="en-US" dirty="0"/>
              <a:t>(Key Term) – computer  uses</a:t>
            </a:r>
          </a:p>
          <a:p>
            <a:pPr eaLnBrk="1" hangingPunct="1">
              <a:spcBef>
                <a:spcPct val="0"/>
              </a:spcBef>
              <a:buFontTx/>
              <a:buChar char="•"/>
            </a:pPr>
            <a:r>
              <a:rPr lang="en-US" b="1" dirty="0"/>
              <a:t>Application software </a:t>
            </a:r>
            <a:r>
              <a:rPr lang="en-US" dirty="0"/>
              <a:t>(key</a:t>
            </a:r>
            <a:r>
              <a:rPr lang="en-US" baseline="0" dirty="0"/>
              <a:t> term) – software you use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6</a:t>
            </a:fld>
            <a:endParaRPr lang="en-US"/>
          </a:p>
        </p:txBody>
      </p:sp>
    </p:spTree>
    <p:extLst>
      <p:ext uri="{BB962C8B-B14F-4D97-AF65-F5344CB8AC3E}">
        <p14:creationId xmlns:p14="http://schemas.microsoft.com/office/powerpoint/2010/main" val="1172629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spcBef>
                <a:spcPct val="0"/>
              </a:spcBef>
              <a:buFontTx/>
              <a:buChar char="•"/>
            </a:pPr>
            <a:r>
              <a:rPr lang="en-US" dirty="0"/>
              <a:t>System</a:t>
            </a:r>
          </a:p>
          <a:p>
            <a:pPr lvl="1" eaLnBrk="1" hangingPunct="1">
              <a:spcBef>
                <a:spcPct val="0"/>
              </a:spcBef>
              <a:buFontTx/>
              <a:buChar char="•"/>
            </a:pPr>
            <a:r>
              <a:rPr lang="en-US" dirty="0"/>
              <a:t>A collection of programs – Operating System and Utilities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7</a:t>
            </a:fld>
            <a:endParaRPr lang="en-US"/>
          </a:p>
        </p:txBody>
      </p:sp>
    </p:spTree>
    <p:extLst>
      <p:ext uri="{BB962C8B-B14F-4D97-AF65-F5344CB8AC3E}">
        <p14:creationId xmlns:p14="http://schemas.microsoft.com/office/powerpoint/2010/main" val="1881354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spcBef>
                <a:spcPct val="0"/>
              </a:spcBef>
              <a:buFontTx/>
              <a:buNone/>
            </a:pPr>
            <a:r>
              <a:rPr lang="en-US" b="1" dirty="0"/>
              <a:t>Operating System </a:t>
            </a:r>
            <a:r>
              <a:rPr lang="en-US" dirty="0"/>
              <a:t>(key term)</a:t>
            </a:r>
          </a:p>
          <a:p>
            <a:pPr lvl="1" eaLnBrk="1" hangingPunct="1">
              <a:spcBef>
                <a:spcPct val="0"/>
              </a:spcBef>
              <a:buFontTx/>
              <a:buChar char="•"/>
            </a:pPr>
            <a:r>
              <a:rPr lang="en-US" dirty="0"/>
              <a:t> Coordinates</a:t>
            </a:r>
            <a:r>
              <a:rPr lang="en-US" baseline="0" dirty="0"/>
              <a:t> computer resources</a:t>
            </a:r>
          </a:p>
          <a:p>
            <a:pPr lvl="1" eaLnBrk="1" hangingPunct="1">
              <a:spcBef>
                <a:spcPct val="0"/>
              </a:spcBef>
              <a:buFontTx/>
              <a:buChar char="•"/>
            </a:pPr>
            <a:r>
              <a:rPr lang="en-US" baseline="0" dirty="0"/>
              <a:t> Provides an interface between users and the computer</a:t>
            </a:r>
          </a:p>
          <a:p>
            <a:pPr lvl="1" eaLnBrk="1" hangingPunct="1">
              <a:spcBef>
                <a:spcPct val="0"/>
              </a:spcBef>
              <a:buFontTx/>
              <a:buChar char="•"/>
            </a:pPr>
            <a:r>
              <a:rPr lang="en-US" baseline="0" dirty="0"/>
              <a:t> Runs applications</a:t>
            </a:r>
            <a:endParaRPr lang="en-US" dirty="0"/>
          </a:p>
          <a:p>
            <a:pPr lvl="1" eaLnBrk="1" hangingPunct="1">
              <a:spcBef>
                <a:spcPct val="0"/>
              </a:spcBef>
              <a:buFontTx/>
              <a:buChar char="•"/>
            </a:pPr>
            <a:endParaRPr lang="en-US" dirty="0"/>
          </a:p>
          <a:p>
            <a:pPr lvl="1" eaLnBrk="1" hangingPunct="1">
              <a:spcBef>
                <a:spcPct val="0"/>
              </a:spcBef>
              <a:buFontTx/>
              <a:buChar char="•"/>
            </a:pPr>
            <a:r>
              <a:rPr lang="en-US" dirty="0"/>
              <a:t>Two best known Operating systems are:</a:t>
            </a:r>
          </a:p>
          <a:p>
            <a:pPr lvl="2" eaLnBrk="1" hangingPunct="1">
              <a:spcBef>
                <a:spcPct val="0"/>
              </a:spcBef>
              <a:buFontTx/>
              <a:buChar char="•"/>
            </a:pPr>
            <a:r>
              <a:rPr lang="en-US" dirty="0"/>
              <a:t>Windows 10</a:t>
            </a:r>
          </a:p>
          <a:p>
            <a:pPr lvl="2" eaLnBrk="1" hangingPunct="1">
              <a:spcBef>
                <a:spcPct val="0"/>
              </a:spcBef>
              <a:buFontTx/>
              <a:buChar char="•"/>
            </a:pPr>
            <a:r>
              <a:rPr lang="en-US" dirty="0"/>
              <a:t>Apple’s Mac OS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8</a:t>
            </a:fld>
            <a:endParaRPr lang="en-US"/>
          </a:p>
        </p:txBody>
      </p:sp>
    </p:spTree>
    <p:extLst>
      <p:ext uri="{BB962C8B-B14F-4D97-AF65-F5344CB8AC3E}">
        <p14:creationId xmlns:p14="http://schemas.microsoft.com/office/powerpoint/2010/main" val="2717625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spcBef>
                <a:spcPct val="0"/>
              </a:spcBef>
              <a:buFontTx/>
              <a:buChar char="•"/>
            </a:pPr>
            <a:r>
              <a:rPr lang="en-US" b="1" dirty="0"/>
              <a:t>Utilities</a:t>
            </a:r>
            <a:r>
              <a:rPr lang="en-US" dirty="0"/>
              <a:t> (key term)</a:t>
            </a:r>
          </a:p>
          <a:p>
            <a:pPr lvl="2" eaLnBrk="1" hangingPunct="1">
              <a:spcBef>
                <a:spcPct val="0"/>
              </a:spcBef>
              <a:buFontTx/>
              <a:buChar char="•"/>
            </a:pPr>
            <a:r>
              <a:rPr lang="en-US" dirty="0"/>
              <a:t>Performs tasks related to managing computer resources </a:t>
            </a:r>
          </a:p>
          <a:p>
            <a:pPr lvl="2" eaLnBrk="1" hangingPunct="1">
              <a:spcBef>
                <a:spcPct val="0"/>
              </a:spcBef>
              <a:buFontTx/>
              <a:buChar char="•"/>
            </a:pPr>
            <a:r>
              <a:rPr lang="en-US" dirty="0"/>
              <a:t>Most essential utility program is antivirus program to protect your system from </a:t>
            </a:r>
            <a:r>
              <a:rPr lang="en-US" b="1" dirty="0"/>
              <a:t>viruses</a:t>
            </a:r>
            <a:r>
              <a:rPr lang="en-US" dirty="0"/>
              <a:t> (Key term) or malicious</a:t>
            </a:r>
            <a:r>
              <a:rPr lang="en-US" baseline="0" dirty="0"/>
              <a:t> programs that can damage your software or hardware as well as compromise the security and privacy or your personal data</a:t>
            </a:r>
          </a:p>
          <a:p>
            <a:pPr lvl="2" eaLnBrk="1" hangingPunct="1">
              <a:spcBef>
                <a:spcPct val="0"/>
              </a:spcBef>
              <a:buFontTx/>
              <a:buChar char="•"/>
            </a:pPr>
            <a:r>
              <a:rPr lang="en-US" baseline="0" dirty="0"/>
              <a:t>See how you can install a free antivirus program on your computer – Making IT Work for You: Free Antivirus Program on page 9</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356329-1779-487C-B587-BBABA473AA7C}" type="slidenum">
              <a:rPr lang="en-US" smtClean="0"/>
              <a:t>9</a:t>
            </a:fld>
            <a:endParaRPr lang="en-US"/>
          </a:p>
        </p:txBody>
      </p:sp>
    </p:spTree>
    <p:extLst>
      <p:ext uri="{BB962C8B-B14F-4D97-AF65-F5344CB8AC3E}">
        <p14:creationId xmlns:p14="http://schemas.microsoft.com/office/powerpoint/2010/main" val="189647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44366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Content Placeholder 4">
            <a:extLst>
              <a:ext uri="{FF2B5EF4-FFF2-40B4-BE49-F238E27FC236}">
                <a16:creationId xmlns:a16="http://schemas.microsoft.com/office/drawing/2014/main" id="{BF25DC59-5AB2-417D-B46A-F09F380F8F67}"/>
              </a:ext>
            </a:extLst>
          </p:cNvPr>
          <p:cNvSpPr>
            <a:spLocks noGrp="1"/>
          </p:cNvSpPr>
          <p:nvPr>
            <p:ph sz="quarter" idx="10"/>
          </p:nvPr>
        </p:nvSpPr>
        <p:spPr>
          <a:xfrm>
            <a:off x="277813" y="6526213"/>
            <a:ext cx="8699500" cy="2047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3395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8637202" y="6682314"/>
            <a:ext cx="342900" cy="143831"/>
          </a:xfr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39262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49380"/>
            <a:ext cx="8458200" cy="822237"/>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201138"/>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556084"/>
            <a:ext cx="8458200" cy="469231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983617292"/>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8637202" y="6682314"/>
            <a:ext cx="342900" cy="143831"/>
          </a:xfr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69257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77387276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6" name="Content Placeholder 5">
            <a:extLst>
              <a:ext uri="{FF2B5EF4-FFF2-40B4-BE49-F238E27FC236}">
                <a16:creationId xmlns:a16="http://schemas.microsoft.com/office/drawing/2014/main" id="{95FB06C8-11A0-4E73-A5CE-7801EB091162}"/>
              </a:ext>
            </a:extLst>
          </p:cNvPr>
          <p:cNvSpPr>
            <a:spLocks noGrp="1"/>
          </p:cNvSpPr>
          <p:nvPr>
            <p:ph sz="quarter" idx="12"/>
          </p:nvPr>
        </p:nvSpPr>
        <p:spPr>
          <a:xfrm>
            <a:off x="166688" y="6426200"/>
            <a:ext cx="8505825" cy="3111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15965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360" userDrawn="1">
          <p15:clr>
            <a:srgbClr val="FBAE40"/>
          </p15:clr>
        </p15:guide>
        <p15:guide id="3" pos="264" userDrawn="1">
          <p15:clr>
            <a:srgbClr val="FBAE40"/>
          </p15:clr>
        </p15:guide>
        <p15:guide id="4"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marL="0" marR="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userDrawn="1">
          <p15:clr>
            <a:srgbClr val="FBAE40"/>
          </p15:clr>
        </p15:guide>
        <p15:guide id="5" pos="386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solidFill>
              </a:defRPr>
            </a:lvl1pPr>
          </a:lstStyle>
          <a:p>
            <a:pPr defTabSz="457200">
              <a:spcBef>
                <a:spcPct val="20000"/>
              </a:spcBef>
              <a:defRPr/>
            </a:pPr>
            <a:r>
              <a:rPr lang="en-US" dirty="0"/>
              <a:t>Add long copyright</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 name="图片 1">
            <a:extLst>
              <a:ext uri="{FF2B5EF4-FFF2-40B4-BE49-F238E27FC236}">
                <a16:creationId xmlns:a16="http://schemas.microsoft.com/office/drawing/2014/main" id="{9D0A219E-D603-4707-BADD-5D7C77A4D035}"/>
              </a:ext>
            </a:extLst>
          </p:cNvPr>
          <p:cNvPicPr>
            <a:picLocks noChangeAspect="1"/>
          </p:cNvPicPr>
          <p:nvPr userDrawn="1"/>
        </p:nvPicPr>
        <p:blipFill>
          <a:blip r:embed="rId8"/>
          <a:stretch>
            <a:fillRect/>
          </a:stretch>
        </p:blipFill>
        <p:spPr>
          <a:xfrm>
            <a:off x="60105" y="0"/>
            <a:ext cx="1413164" cy="1413164"/>
          </a:xfrm>
          <a:prstGeom prst="rect">
            <a:avLst/>
          </a:prstGeom>
        </p:spPr>
      </p:pic>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04" r:id="rId3"/>
    <p:sldLayoutId id="2147483682" r:id="rId4"/>
    <p:sldLayoutId id="2147483683" r:id="rId5"/>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a:t>
            </a:r>
            <a:r>
              <a:rPr lang="en-US" altLang="zh-CN" sz="800" b="0" dirty="0">
                <a:solidFill>
                  <a:schemeClr val="tx1"/>
                </a:solidFill>
              </a:rPr>
              <a:t>Southwest University</a:t>
            </a:r>
            <a:endParaRPr lang="en-US" sz="800" b="0" dirty="0">
              <a:solidFill>
                <a:schemeClr val="tx1"/>
              </a:solidFill>
            </a:endParaRP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9" r:id="rId3"/>
    <p:sldLayoutId id="2147483695" r:id="rId4"/>
    <p:sldLayoutId id="2147483696" r:id="rId5"/>
    <p:sldLayoutId id="2147483697" r:id="rId6"/>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baseline="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baseline="0">
          <a:solidFill>
            <a:schemeClr val="tx2"/>
          </a:solidFill>
          <a:latin typeface="+mn-lt"/>
          <a:ea typeface="+mn-ea"/>
          <a:cs typeface="+mn-cs"/>
        </a:defRPr>
      </a:lvl2pPr>
      <a:lvl3pPr marL="621792" indent="-320040" algn="l" defTabSz="914400" rtl="0" eaLnBrk="1" latinLnBrk="0" hangingPunct="1">
        <a:lnSpc>
          <a:spcPct val="100000"/>
        </a:lnSpc>
        <a:spcBef>
          <a:spcPts val="1000"/>
        </a:spcBef>
        <a:spcAft>
          <a:spcPts val="0"/>
        </a:spcAft>
        <a:buFont typeface="Arial" panose="020B0604020202020204" pitchFamily="34" charset="0"/>
        <a:buChar char="•"/>
        <a:defRPr sz="2200" kern="1200" baseline="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solidFill>
              </a:defRPr>
            </a:lvl1pPr>
          </a:lstStyle>
          <a:p>
            <a:r>
              <a:rPr lang="en-US"/>
              <a:t>Add long copyright line here</a:t>
            </a:r>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 id="2147483705" r:id="rId2"/>
    <p:sldLayoutId id="2147483707" r:id="rId3"/>
    <p:sldLayoutId id="2147483708" r:id="rId4"/>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37202" y="6682314"/>
            <a:ext cx="342900" cy="143831"/>
          </a:xfrm>
          <a:prstGeom prst="rect">
            <a:avLst/>
          </a:prstGeom>
        </p:spPr>
        <p:txBody>
          <a:bodyPr vert="horz" lIns="45720" tIns="45720" rIns="45720" bIns="45720" rtlCol="0" anchor="ctr"/>
          <a:lstStyle>
            <a:lvl1pPr algn="r">
              <a:defRPr lang="en-US" sz="800" smtClean="0">
                <a:solidFill>
                  <a:schemeClr val="tx1"/>
                </a:solidFill>
              </a:defRPr>
            </a:lvl1pPr>
          </a:lstStyle>
          <a:p>
            <a:fld id="{68151E55-6873-49E2-B8D5-2F265E6F1973}" type="slidenum">
              <a:rPr lang="en-US" smtClean="0"/>
              <a:pPr/>
              <a:t>‹#›</a:t>
            </a:fld>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06" r:id="rId3"/>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mn-lt"/>
          <a:ea typeface="+mn-ea"/>
          <a:cs typeface="+mn-cs"/>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43F-374D-4611-9698-9457ACEE6ADB}"/>
              </a:ext>
            </a:extLst>
          </p:cNvPr>
          <p:cNvSpPr>
            <a:spLocks noGrp="1"/>
          </p:cNvSpPr>
          <p:nvPr>
            <p:ph type="ctrTitle"/>
          </p:nvPr>
        </p:nvSpPr>
        <p:spPr/>
        <p:txBody>
          <a:bodyPr/>
          <a:lstStyle/>
          <a:p>
            <a:r>
              <a:rPr lang="en-US" sz="2400" dirty="0"/>
              <a:t>Chapter 1</a:t>
            </a:r>
            <a:endParaRPr lang="en-US" dirty="0"/>
          </a:p>
        </p:txBody>
      </p:sp>
      <p:sp>
        <p:nvSpPr>
          <p:cNvPr id="3" name="Subtitle 2">
            <a:extLst>
              <a:ext uri="{FF2B5EF4-FFF2-40B4-BE49-F238E27FC236}">
                <a16:creationId xmlns:a16="http://schemas.microsoft.com/office/drawing/2014/main" id="{E32AC69B-AEEF-4356-B125-132EC84D7558}"/>
              </a:ext>
            </a:extLst>
          </p:cNvPr>
          <p:cNvSpPr>
            <a:spLocks noGrp="1"/>
          </p:cNvSpPr>
          <p:nvPr>
            <p:ph type="subTitle" idx="1"/>
          </p:nvPr>
        </p:nvSpPr>
        <p:spPr/>
        <p:txBody>
          <a:bodyPr/>
          <a:lstStyle/>
          <a:p>
            <a:r>
              <a:rPr lang="en-US" dirty="0"/>
              <a:t>Information Technology, the Internet, and You</a:t>
            </a:r>
          </a:p>
        </p:txBody>
      </p:sp>
      <p:sp>
        <p:nvSpPr>
          <p:cNvPr id="4" name="Text Placeholder 3">
            <a:extLst>
              <a:ext uri="{FF2B5EF4-FFF2-40B4-BE49-F238E27FC236}">
                <a16:creationId xmlns:a16="http://schemas.microsoft.com/office/drawing/2014/main" id="{C79C6B62-B79A-4655-AC39-6838A1EF453B}"/>
              </a:ext>
            </a:extLst>
          </p:cNvPr>
          <p:cNvSpPr>
            <a:spLocks noGrp="1"/>
          </p:cNvSpPr>
          <p:nvPr>
            <p:ph type="body" sz="quarter" idx="10"/>
          </p:nvPr>
        </p:nvSpPr>
        <p:spPr/>
        <p:txBody>
          <a:bodyPr/>
          <a:lstStyle/>
          <a:p>
            <a:r>
              <a:rPr lang="zh-CN" altLang="en-US" dirty="0"/>
              <a:t>张元平</a:t>
            </a:r>
            <a:endParaRPr lang="en-US" altLang="zh-CN" dirty="0"/>
          </a:p>
          <a:p>
            <a:r>
              <a:rPr lang="en-US" dirty="0"/>
              <a:t>13594006339</a:t>
            </a:r>
          </a:p>
        </p:txBody>
      </p:sp>
      <p:pic>
        <p:nvPicPr>
          <p:cNvPr id="10" name="Picture 9" descr="Person's hands holding phone with various app icons floating around the device.">
            <a:extLst>
              <a:ext uri="{FF2B5EF4-FFF2-40B4-BE49-F238E27FC236}">
                <a16:creationId xmlns:a16="http://schemas.microsoft.com/office/drawing/2014/main" id="{94C17F1B-72AC-44C7-B720-667CCBE8CA38}"/>
              </a:ext>
            </a:extLst>
          </p:cNvPr>
          <p:cNvPicPr>
            <a:picLocks noChangeAspect="1"/>
          </p:cNvPicPr>
          <p:nvPr/>
        </p:nvPicPr>
        <p:blipFill>
          <a:blip r:embed="rId3"/>
          <a:stretch>
            <a:fillRect/>
          </a:stretch>
        </p:blipFill>
        <p:spPr>
          <a:xfrm>
            <a:off x="4637488" y="1499961"/>
            <a:ext cx="4145639" cy="4877223"/>
          </a:xfrm>
          <a:prstGeom prst="rect">
            <a:avLst/>
          </a:prstGeom>
        </p:spPr>
      </p:pic>
      <p:sp>
        <p:nvSpPr>
          <p:cNvPr id="7" name="内容占位符 6">
            <a:extLst>
              <a:ext uri="{FF2B5EF4-FFF2-40B4-BE49-F238E27FC236}">
                <a16:creationId xmlns:a16="http://schemas.microsoft.com/office/drawing/2014/main" id="{30399AB4-9CC7-4E6E-9DC7-FD7BB61A27B5}"/>
              </a:ext>
            </a:extLst>
          </p:cNvPr>
          <p:cNvSpPr>
            <a:spLocks noGrp="1"/>
          </p:cNvSpPr>
          <p:nvPr>
            <p:ph sz="quarter" idx="12"/>
          </p:nvPr>
        </p:nvSpPr>
        <p:spPr/>
        <p:txBody>
          <a:bodyPr/>
          <a:lstStyle/>
          <a:p>
            <a:endParaRPr lang="zh-CN" altLang="en-US" dirty="0"/>
          </a:p>
        </p:txBody>
      </p:sp>
    </p:spTree>
    <p:extLst>
      <p:ext uri="{BB962C8B-B14F-4D97-AF65-F5344CB8AC3E}">
        <p14:creationId xmlns:p14="http://schemas.microsoft.com/office/powerpoint/2010/main" val="338867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Software</a:t>
            </a:r>
          </a:p>
        </p:txBody>
      </p:sp>
      <p:sp>
        <p:nvSpPr>
          <p:cNvPr id="3" name="Content Placeholder 2"/>
          <p:cNvSpPr>
            <a:spLocks noGrp="1"/>
          </p:cNvSpPr>
          <p:nvPr>
            <p:ph sz="quarter" idx="11"/>
          </p:nvPr>
        </p:nvSpPr>
        <p:spPr>
          <a:xfrm>
            <a:off x="342900" y="1276710"/>
            <a:ext cx="8458200" cy="1202330"/>
          </a:xfrm>
        </p:spPr>
        <p:txBody>
          <a:bodyPr>
            <a:normAutofit/>
          </a:bodyPr>
          <a:lstStyle/>
          <a:p>
            <a:r>
              <a:rPr lang="en-US" sz="1800" dirty="0"/>
              <a:t>End-user software.</a:t>
            </a:r>
          </a:p>
          <a:p>
            <a:r>
              <a:rPr lang="en-US" sz="1800" dirty="0"/>
              <a:t>Types of application software include:</a:t>
            </a:r>
          </a:p>
          <a:p>
            <a:pPr marL="402336" indent="-402336">
              <a:buFont typeface="+mj-lt"/>
              <a:buAutoNum type="arabicPeriod"/>
            </a:pPr>
            <a:r>
              <a:rPr lang="en-US" sz="1800" dirty="0"/>
              <a:t>General-Purpose applications.</a:t>
            </a:r>
          </a:p>
        </p:txBody>
      </p:sp>
      <p:sp>
        <p:nvSpPr>
          <p:cNvPr id="4" name="Content Placeholder 3"/>
          <p:cNvSpPr>
            <a:spLocks noGrp="1"/>
          </p:cNvSpPr>
          <p:nvPr>
            <p:ph sz="quarter" idx="14"/>
          </p:nvPr>
        </p:nvSpPr>
        <p:spPr>
          <a:xfrm>
            <a:off x="342900" y="2621280"/>
            <a:ext cx="8458200" cy="1605280"/>
          </a:xfrm>
        </p:spPr>
        <p:txBody>
          <a:bodyPr>
            <a:normAutofit/>
          </a:bodyPr>
          <a:lstStyle/>
          <a:p>
            <a:pPr marL="622800" lvl="1" indent="-320400"/>
            <a:r>
              <a:rPr lang="en-US" sz="1800" dirty="0"/>
              <a:t>Word Processor.  Flyer</a:t>
            </a:r>
          </a:p>
          <a:p>
            <a:pPr marL="622800" lvl="1" indent="-320400"/>
            <a:r>
              <a:rPr lang="en-US" sz="1800" dirty="0"/>
              <a:t>Spreadsheets.</a:t>
            </a:r>
          </a:p>
          <a:p>
            <a:pPr marL="622800" lvl="1" indent="-320400"/>
            <a:r>
              <a:rPr lang="en-US" sz="1800" dirty="0"/>
              <a:t>Database Management Systems. </a:t>
            </a:r>
            <a:r>
              <a:rPr lang="zh-CN" altLang="en-US" sz="1800" dirty="0"/>
              <a:t>（</a:t>
            </a:r>
            <a:r>
              <a:rPr lang="en-US" altLang="zh-CN" sz="1800" dirty="0"/>
              <a:t>Access</a:t>
            </a:r>
            <a:r>
              <a:rPr lang="zh-CN" altLang="en-US" sz="1800" dirty="0"/>
              <a:t>）</a:t>
            </a:r>
            <a:endParaRPr lang="en-US" sz="1800" dirty="0"/>
          </a:p>
          <a:p>
            <a:pPr marL="622800" lvl="1" indent="-320400"/>
            <a:r>
              <a:rPr lang="en-US" sz="1800" dirty="0"/>
              <a:t>Presentation software. </a:t>
            </a:r>
            <a:r>
              <a:rPr lang="en-US" altLang="zh-CN" sz="1800" dirty="0"/>
              <a:t>POST</a:t>
            </a:r>
            <a:endParaRPr lang="en-US" sz="1800" dirty="0"/>
          </a:p>
        </p:txBody>
      </p:sp>
      <p:sp>
        <p:nvSpPr>
          <p:cNvPr id="5" name="Content Placeholder 4"/>
          <p:cNvSpPr>
            <a:spLocks noGrp="1"/>
          </p:cNvSpPr>
          <p:nvPr>
            <p:ph sz="quarter" idx="15"/>
          </p:nvPr>
        </p:nvSpPr>
        <p:spPr>
          <a:xfrm>
            <a:off x="342900" y="4368800"/>
            <a:ext cx="8458200" cy="406400"/>
          </a:xfrm>
        </p:spPr>
        <p:txBody>
          <a:bodyPr>
            <a:normAutofit/>
          </a:bodyPr>
          <a:lstStyle/>
          <a:p>
            <a:pPr marL="402336" indent="-402336">
              <a:buFont typeface="+mj-lt"/>
              <a:buAutoNum type="arabicPeriod" startAt="2"/>
            </a:pPr>
            <a:r>
              <a:rPr lang="en-US" sz="1800" dirty="0"/>
              <a:t>Specialized applications</a:t>
            </a:r>
          </a:p>
        </p:txBody>
      </p:sp>
      <p:sp>
        <p:nvSpPr>
          <p:cNvPr id="6" name="Content Placeholder 5"/>
          <p:cNvSpPr>
            <a:spLocks noGrp="1"/>
          </p:cNvSpPr>
          <p:nvPr>
            <p:ph sz="quarter" idx="16"/>
          </p:nvPr>
        </p:nvSpPr>
        <p:spPr>
          <a:xfrm>
            <a:off x="342900" y="4917440"/>
            <a:ext cx="8458200" cy="396240"/>
          </a:xfrm>
        </p:spPr>
        <p:txBody>
          <a:bodyPr>
            <a:normAutofit/>
          </a:bodyPr>
          <a:lstStyle/>
          <a:p>
            <a:pPr marL="622800" lvl="1" indent="-320400"/>
            <a:r>
              <a:rPr lang="en-US" sz="1800" dirty="0"/>
              <a:t>Web Authoring.</a:t>
            </a:r>
          </a:p>
        </p:txBody>
      </p:sp>
      <p:sp>
        <p:nvSpPr>
          <p:cNvPr id="7" name="Content Placeholder 6"/>
          <p:cNvSpPr>
            <a:spLocks noGrp="1"/>
          </p:cNvSpPr>
          <p:nvPr>
            <p:ph sz="quarter" idx="17"/>
          </p:nvPr>
        </p:nvSpPr>
        <p:spPr>
          <a:xfrm>
            <a:off x="342900" y="5455920"/>
            <a:ext cx="8458200" cy="457200"/>
          </a:xfrm>
        </p:spPr>
        <p:txBody>
          <a:bodyPr>
            <a:normAutofit/>
          </a:bodyPr>
          <a:lstStyle/>
          <a:p>
            <a:pPr marL="402336" indent="-402336">
              <a:buFont typeface="+mj-lt"/>
              <a:buAutoNum type="arabicPeriod" startAt="3"/>
            </a:pPr>
            <a:r>
              <a:rPr lang="en-US" sz="1800" dirty="0"/>
              <a:t>Apps.</a:t>
            </a:r>
          </a:p>
        </p:txBody>
      </p:sp>
      <p:sp>
        <p:nvSpPr>
          <p:cNvPr id="8" name="Content Placeholder 7"/>
          <p:cNvSpPr>
            <a:spLocks noGrp="1"/>
          </p:cNvSpPr>
          <p:nvPr>
            <p:ph sz="quarter" idx="18"/>
          </p:nvPr>
        </p:nvSpPr>
        <p:spPr>
          <a:xfrm>
            <a:off x="342900" y="6055360"/>
            <a:ext cx="8458200" cy="426720"/>
          </a:xfrm>
        </p:spPr>
        <p:txBody>
          <a:bodyPr>
            <a:normAutofit/>
          </a:bodyPr>
          <a:lstStyle/>
          <a:p>
            <a:pPr marL="622800" lvl="1" indent="-320400"/>
            <a:r>
              <a:rPr lang="en-US" sz="1800" dirty="0"/>
              <a:t>Social media apps.  (H5)</a:t>
            </a:r>
          </a:p>
        </p:txBody>
      </p:sp>
      <p:sp>
        <p:nvSpPr>
          <p:cNvPr id="11" name="Slide Number Placeholder 10"/>
          <p:cNvSpPr>
            <a:spLocks noGrp="1"/>
          </p:cNvSpPr>
          <p:nvPr>
            <p:ph type="sldNum" sz="quarter" idx="10"/>
          </p:nvPr>
        </p:nvSpPr>
        <p:spPr/>
        <p:txBody>
          <a:bodyPr/>
          <a:lstStyle/>
          <a:p>
            <a:fld id="{68151E55-6873-49E2-B8D5-2F265E6F1973}" type="slidenum">
              <a:rPr lang="en-US" smtClean="0"/>
              <a:t>10</a:t>
            </a:fld>
            <a:endParaRPr lang="en-US" dirty="0"/>
          </a:p>
        </p:txBody>
      </p:sp>
    </p:spTree>
    <p:extLst>
      <p:ext uri="{BB962C8B-B14F-4D97-AF65-F5344CB8AC3E}">
        <p14:creationId xmlns:p14="http://schemas.microsoft.com/office/powerpoint/2010/main" val="2278807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 Types of Computers</a:t>
            </a:r>
          </a:p>
        </p:txBody>
      </p:sp>
      <p:sp>
        <p:nvSpPr>
          <p:cNvPr id="3" name="Content Placeholder 2"/>
          <p:cNvSpPr>
            <a:spLocks noGrp="1"/>
          </p:cNvSpPr>
          <p:nvPr>
            <p:ph sz="quarter" idx="11"/>
          </p:nvPr>
        </p:nvSpPr>
        <p:spPr>
          <a:xfrm>
            <a:off x="342900" y="1276710"/>
            <a:ext cx="8458200" cy="988970"/>
          </a:xfrm>
        </p:spPr>
        <p:txBody>
          <a:bodyPr/>
          <a:lstStyle/>
          <a:p>
            <a:r>
              <a:rPr lang="en-US" dirty="0"/>
              <a:t>Supercomputers.</a:t>
            </a:r>
          </a:p>
          <a:p>
            <a:pPr lvl="1"/>
            <a:r>
              <a:rPr lang="en-US" dirty="0"/>
              <a:t>Most powerful computers.</a:t>
            </a:r>
          </a:p>
        </p:txBody>
      </p:sp>
      <p:sp>
        <p:nvSpPr>
          <p:cNvPr id="4" name="Content Placeholder 3"/>
          <p:cNvSpPr>
            <a:spLocks noGrp="1"/>
          </p:cNvSpPr>
          <p:nvPr>
            <p:ph sz="quarter" idx="14"/>
          </p:nvPr>
        </p:nvSpPr>
        <p:spPr>
          <a:xfrm>
            <a:off x="342900" y="2387600"/>
            <a:ext cx="8458200" cy="995680"/>
          </a:xfrm>
        </p:spPr>
        <p:txBody>
          <a:bodyPr/>
          <a:lstStyle/>
          <a:p>
            <a:r>
              <a:rPr lang="en-US" dirty="0"/>
              <a:t>Mainframe computers.</a:t>
            </a:r>
          </a:p>
          <a:p>
            <a:pPr lvl="1"/>
            <a:r>
              <a:rPr lang="en-US" dirty="0"/>
              <a:t>Process large amounts of data.</a:t>
            </a:r>
          </a:p>
        </p:txBody>
      </p:sp>
      <p:sp>
        <p:nvSpPr>
          <p:cNvPr id="5" name="Content Placeholder 4"/>
          <p:cNvSpPr>
            <a:spLocks noGrp="1"/>
          </p:cNvSpPr>
          <p:nvPr>
            <p:ph sz="quarter" idx="15"/>
          </p:nvPr>
        </p:nvSpPr>
        <p:spPr>
          <a:xfrm>
            <a:off x="342900" y="3505200"/>
            <a:ext cx="8458200" cy="995680"/>
          </a:xfrm>
        </p:spPr>
        <p:txBody>
          <a:bodyPr/>
          <a:lstStyle/>
          <a:p>
            <a:r>
              <a:rPr lang="en-US" dirty="0"/>
              <a:t>Midrange computers.</a:t>
            </a:r>
          </a:p>
          <a:p>
            <a:pPr lvl="1"/>
            <a:r>
              <a:rPr lang="en-US" dirty="0"/>
              <a:t>Servers.</a:t>
            </a:r>
          </a:p>
        </p:txBody>
      </p:sp>
      <p:sp>
        <p:nvSpPr>
          <p:cNvPr id="6" name="Content Placeholder 5"/>
          <p:cNvSpPr>
            <a:spLocks noGrp="1"/>
          </p:cNvSpPr>
          <p:nvPr>
            <p:ph sz="quarter" idx="16"/>
          </p:nvPr>
        </p:nvSpPr>
        <p:spPr>
          <a:xfrm>
            <a:off x="342900" y="4622800"/>
            <a:ext cx="8458200" cy="1808480"/>
          </a:xfrm>
        </p:spPr>
        <p:txBody>
          <a:bodyPr>
            <a:normAutofit/>
          </a:bodyPr>
          <a:lstStyle/>
          <a:p>
            <a:r>
              <a:rPr lang="en-US" dirty="0"/>
              <a:t>Personal computers.</a:t>
            </a:r>
          </a:p>
          <a:p>
            <a:pPr lvl="1"/>
            <a:r>
              <a:rPr lang="en-US" dirty="0"/>
              <a:t>P</a:t>
            </a:r>
            <a:r>
              <a:rPr lang="en-US" sz="100" dirty="0"/>
              <a:t> </a:t>
            </a:r>
            <a:r>
              <a:rPr lang="en-US" dirty="0"/>
              <a:t>Cs.</a:t>
            </a:r>
          </a:p>
          <a:p>
            <a:pPr lvl="1"/>
            <a:r>
              <a:rPr lang="en-US" dirty="0"/>
              <a:t>Five types of P</a:t>
            </a:r>
            <a:r>
              <a:rPr lang="en-US" sz="100" dirty="0"/>
              <a:t> </a:t>
            </a:r>
            <a:r>
              <a:rPr lang="en-US" dirty="0"/>
              <a:t>Cs.</a:t>
            </a:r>
          </a:p>
        </p:txBody>
      </p:sp>
      <p:sp>
        <p:nvSpPr>
          <p:cNvPr id="11" name="Slide Number Placeholder 10"/>
          <p:cNvSpPr>
            <a:spLocks noGrp="1"/>
          </p:cNvSpPr>
          <p:nvPr>
            <p:ph type="sldNum" sz="quarter" idx="10"/>
          </p:nvPr>
        </p:nvSpPr>
        <p:spPr/>
        <p:txBody>
          <a:bodyPr/>
          <a:lstStyle/>
          <a:p>
            <a:fld id="{68151E55-6873-49E2-B8D5-2F265E6F1973}" type="slidenum">
              <a:rPr lang="en-US" smtClean="0"/>
              <a:t>11</a:t>
            </a:fld>
            <a:endParaRPr lang="en-US" dirty="0"/>
          </a:p>
        </p:txBody>
      </p:sp>
    </p:spTree>
    <p:extLst>
      <p:ext uri="{BB962C8B-B14F-4D97-AF65-F5344CB8AC3E}">
        <p14:creationId xmlns:p14="http://schemas.microsoft.com/office/powerpoint/2010/main" val="1393741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Computer Types</a:t>
            </a:r>
          </a:p>
        </p:txBody>
      </p:sp>
      <p:pic>
        <p:nvPicPr>
          <p:cNvPr id="3" name="Picture 2" descr="A diagram showing the different modes of connectivity.">
            <a:extLst>
              <a:ext uri="{FF2B5EF4-FFF2-40B4-BE49-F238E27FC236}">
                <a16:creationId xmlns:a16="http://schemas.microsoft.com/office/drawing/2014/main" id="{6FF1B673-97B3-468F-9AFB-498383775CD8}"/>
              </a:ext>
            </a:extLst>
          </p:cNvPr>
          <p:cNvPicPr>
            <a:picLocks noChangeAspect="1"/>
          </p:cNvPicPr>
          <p:nvPr/>
        </p:nvPicPr>
        <p:blipFill>
          <a:blip r:embed="rId3"/>
          <a:stretch>
            <a:fillRect/>
          </a:stretch>
        </p:blipFill>
        <p:spPr>
          <a:xfrm>
            <a:off x="368443" y="1618331"/>
            <a:ext cx="8407113" cy="3621338"/>
          </a:xfrm>
          <a:prstGeom prst="rect">
            <a:avLst/>
          </a:prstGeom>
        </p:spPr>
      </p:pic>
      <p:sp>
        <p:nvSpPr>
          <p:cNvPr id="4" name="Text Placeholder 3">
            <a:extLst>
              <a:ext uri="{FF2B5EF4-FFF2-40B4-BE49-F238E27FC236}">
                <a16:creationId xmlns:a16="http://schemas.microsoft.com/office/drawing/2014/main" id="{B85B79C5-1BDF-44F1-B8CA-9307416D5F13}"/>
              </a:ext>
            </a:extLst>
          </p:cNvPr>
          <p:cNvSpPr>
            <a:spLocks noGrp="1"/>
          </p:cNvSpPr>
          <p:nvPr>
            <p:ph type="body" sz="quarter" idx="12"/>
          </p:nvPr>
        </p:nvSpPr>
        <p:spPr>
          <a:xfrm>
            <a:off x="2971268" y="6324600"/>
            <a:ext cx="3201464" cy="190500"/>
          </a:xfrm>
        </p:spPr>
        <p:txBody>
          <a:bodyPr/>
          <a:lstStyle/>
          <a:p>
            <a:r>
              <a:rPr lang="en-US" sz="1200" dirty="0">
                <a:hlinkClick r:id="" action="ppaction://noaction"/>
              </a:rPr>
              <a:t>Access the text alternative for slide images.</a:t>
            </a:r>
            <a:endParaRPr lang="en-US" sz="1200" dirty="0"/>
          </a:p>
        </p:txBody>
      </p:sp>
      <p:sp>
        <p:nvSpPr>
          <p:cNvPr id="5" name="Text Placeholder 4"/>
          <p:cNvSpPr>
            <a:spLocks noGrp="1"/>
          </p:cNvSpPr>
          <p:nvPr>
            <p:ph type="body" sz="quarter" idx="13"/>
          </p:nvPr>
        </p:nvSpPr>
        <p:spPr/>
        <p:txBody>
          <a:bodyPr/>
          <a:lstStyle/>
          <a:p>
            <a:r>
              <a:rPr lang="en-US" dirty="0"/>
              <a:t>Scanrail1/</a:t>
            </a:r>
            <a:r>
              <a:rPr lang="en-US" dirty="0" err="1"/>
              <a:t>Shutterstock</a:t>
            </a:r>
            <a:r>
              <a:rPr lang="en-US" dirty="0"/>
              <a:t>; 4X-image/</a:t>
            </a:r>
            <a:r>
              <a:rPr lang="en-US" dirty="0" err="1"/>
              <a:t>iiStock</a:t>
            </a:r>
            <a:r>
              <a:rPr lang="en-US" dirty="0"/>
              <a:t>/Getty Images; Colin Hui/</a:t>
            </a:r>
            <a:r>
              <a:rPr lang="en-US" dirty="0" err="1"/>
              <a:t>Shutterstock</a:t>
            </a:r>
            <a:r>
              <a:rPr lang="en-US" dirty="0"/>
              <a:t>; </a:t>
            </a:r>
            <a:r>
              <a:rPr lang="en-US" dirty="0" err="1"/>
              <a:t>junior_cinematic</a:t>
            </a:r>
            <a:r>
              <a:rPr lang="en-US" dirty="0"/>
              <a:t>/</a:t>
            </a:r>
            <a:r>
              <a:rPr lang="en-US" dirty="0" err="1"/>
              <a:t>Shutterstock</a:t>
            </a:r>
            <a:r>
              <a:rPr lang="en-US" dirty="0"/>
              <a:t>; Bai-Bua’s Dad/</a:t>
            </a:r>
            <a:r>
              <a:rPr lang="en-US" dirty="0" err="1"/>
              <a:t>Shutterstock</a:t>
            </a:r>
            <a:endParaRPr lang="en-US" dirty="0"/>
          </a:p>
        </p:txBody>
      </p:sp>
      <p:sp>
        <p:nvSpPr>
          <p:cNvPr id="6" name="Slide Number Placeholder 5"/>
          <p:cNvSpPr>
            <a:spLocks noGrp="1"/>
          </p:cNvSpPr>
          <p:nvPr>
            <p:ph type="sldNum" sz="quarter" idx="10"/>
          </p:nvPr>
        </p:nvSpPr>
        <p:spPr/>
        <p:txBody>
          <a:bodyPr/>
          <a:lstStyle/>
          <a:p>
            <a:fld id="{68151E55-6873-49E2-B8D5-2F265E6F1973}" type="slidenum">
              <a:rPr lang="en-US" smtClean="0"/>
              <a:t>12</a:t>
            </a:fld>
            <a:endParaRPr lang="en-US" dirty="0"/>
          </a:p>
        </p:txBody>
      </p:sp>
    </p:spTree>
    <p:extLst>
      <p:ext uri="{BB962C8B-B14F-4D97-AF65-F5344CB8AC3E}">
        <p14:creationId xmlns:p14="http://schemas.microsoft.com/office/powerpoint/2010/main" val="260674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Computer Hardware</a:t>
            </a:r>
          </a:p>
        </p:txBody>
      </p:sp>
      <p:sp>
        <p:nvSpPr>
          <p:cNvPr id="3" name="Content Placeholder 2"/>
          <p:cNvSpPr>
            <a:spLocks noGrp="1"/>
          </p:cNvSpPr>
          <p:nvPr>
            <p:ph sz="quarter" idx="11"/>
          </p:nvPr>
        </p:nvSpPr>
        <p:spPr/>
        <p:txBody>
          <a:bodyPr/>
          <a:lstStyle/>
          <a:p>
            <a:r>
              <a:rPr lang="en-US" dirty="0"/>
              <a:t>Four basic categories of equipment.</a:t>
            </a:r>
          </a:p>
          <a:p>
            <a:pPr lvl="1"/>
            <a:r>
              <a:rPr lang="en-US" dirty="0"/>
              <a:t>System Unit.</a:t>
            </a:r>
          </a:p>
          <a:p>
            <a:pPr lvl="1"/>
            <a:r>
              <a:rPr lang="en-US" dirty="0"/>
              <a:t>Input/Output. </a:t>
            </a:r>
            <a:r>
              <a:rPr lang="zh-CN" altLang="en-US" dirty="0"/>
              <a:t>（</a:t>
            </a:r>
            <a:r>
              <a:rPr lang="en-US" altLang="zh-CN" dirty="0"/>
              <a:t>BIOS</a:t>
            </a:r>
            <a:r>
              <a:rPr lang="zh-CN" altLang="en-US" dirty="0"/>
              <a:t>）</a:t>
            </a:r>
            <a:endParaRPr lang="en-US" dirty="0"/>
          </a:p>
          <a:p>
            <a:pPr lvl="1"/>
            <a:r>
              <a:rPr lang="en-US" dirty="0"/>
              <a:t>Secondary Storage.</a:t>
            </a:r>
          </a:p>
          <a:p>
            <a:pPr lvl="1"/>
            <a:r>
              <a:rPr lang="en-US" dirty="0"/>
              <a:t>Communication.</a:t>
            </a:r>
          </a:p>
        </p:txBody>
      </p:sp>
      <p:sp>
        <p:nvSpPr>
          <p:cNvPr id="6" name="Slide Number Placeholder 5"/>
          <p:cNvSpPr>
            <a:spLocks noGrp="1"/>
          </p:cNvSpPr>
          <p:nvPr>
            <p:ph type="sldNum" sz="quarter" idx="10"/>
          </p:nvPr>
        </p:nvSpPr>
        <p:spPr/>
        <p:txBody>
          <a:bodyPr/>
          <a:lstStyle/>
          <a:p>
            <a:fld id="{68151E55-6873-49E2-B8D5-2F265E6F1973}" type="slidenum">
              <a:rPr lang="en-US" smtClean="0"/>
              <a:t>13</a:t>
            </a:fld>
            <a:endParaRPr lang="en-US" dirty="0"/>
          </a:p>
        </p:txBody>
      </p:sp>
    </p:spTree>
    <p:extLst>
      <p:ext uri="{BB962C8B-B14F-4D97-AF65-F5344CB8AC3E}">
        <p14:creationId xmlns:p14="http://schemas.microsoft.com/office/powerpoint/2010/main" val="28692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Unit</a:t>
            </a:r>
          </a:p>
        </p:txBody>
      </p:sp>
      <p:sp>
        <p:nvSpPr>
          <p:cNvPr id="3" name="Content Placeholder 2"/>
          <p:cNvSpPr>
            <a:spLocks noGrp="1"/>
          </p:cNvSpPr>
          <p:nvPr>
            <p:ph sz="quarter" idx="11"/>
          </p:nvPr>
        </p:nvSpPr>
        <p:spPr>
          <a:xfrm>
            <a:off x="342900" y="1276709"/>
            <a:ext cx="3660140" cy="5225691"/>
          </a:xfrm>
        </p:spPr>
        <p:txBody>
          <a:bodyPr>
            <a:normAutofit/>
          </a:bodyPr>
          <a:lstStyle/>
          <a:p>
            <a:r>
              <a:rPr lang="en-US" sz="2000" dirty="0"/>
              <a:t>Houses most of the electronic components.</a:t>
            </a:r>
          </a:p>
          <a:p>
            <a:r>
              <a:rPr lang="en-US" sz="2000" dirty="0"/>
              <a:t>Contains two important components.</a:t>
            </a:r>
          </a:p>
          <a:p>
            <a:r>
              <a:rPr lang="en-US" sz="2000" dirty="0"/>
              <a:t>Microprocessor. </a:t>
            </a:r>
            <a:r>
              <a:rPr lang="zh-CN" altLang="en-US" sz="2000" dirty="0"/>
              <a:t>（</a:t>
            </a:r>
            <a:r>
              <a:rPr lang="en-US" altLang="zh-CN" sz="2000" dirty="0"/>
              <a:t>CPU</a:t>
            </a:r>
            <a:r>
              <a:rPr lang="zh-CN" altLang="en-US" sz="2000" dirty="0"/>
              <a:t>）</a:t>
            </a:r>
            <a:endParaRPr lang="en-US" sz="2000" dirty="0"/>
          </a:p>
          <a:p>
            <a:r>
              <a:rPr lang="en-US" sz="2000" dirty="0"/>
              <a:t>Memory.</a:t>
            </a:r>
          </a:p>
          <a:p>
            <a:pPr lvl="1"/>
            <a:r>
              <a:rPr lang="en-US" sz="2000" dirty="0"/>
              <a:t>Holds data currently being processed.</a:t>
            </a:r>
          </a:p>
          <a:p>
            <a:pPr lvl="1"/>
            <a:r>
              <a:rPr lang="en-US" sz="2000" dirty="0"/>
              <a:t>Holds the processed information before it is output.</a:t>
            </a:r>
          </a:p>
          <a:p>
            <a:pPr lvl="1"/>
            <a:r>
              <a:rPr lang="en-US" sz="2000" dirty="0"/>
              <a:t>Temporary storage, contents are lost when power is off.</a:t>
            </a:r>
          </a:p>
        </p:txBody>
      </p:sp>
      <p:pic>
        <p:nvPicPr>
          <p:cNvPr id="8" name="Picture 7" descr="PC unit with cover removed to show main circuit board and highlighted components, including memory card and microprocessor."/>
          <p:cNvPicPr>
            <a:picLocks noChangeAspect="1"/>
          </p:cNvPicPr>
          <p:nvPr/>
        </p:nvPicPr>
        <p:blipFill>
          <a:blip r:embed="rId3"/>
          <a:stretch>
            <a:fillRect/>
          </a:stretch>
        </p:blipFill>
        <p:spPr>
          <a:xfrm>
            <a:off x="4198518" y="1855091"/>
            <a:ext cx="4682134" cy="2883658"/>
          </a:xfrm>
          <a:prstGeom prst="rect">
            <a:avLst/>
          </a:prstGeom>
        </p:spPr>
      </p:pic>
      <p:sp>
        <p:nvSpPr>
          <p:cNvPr id="5" name="Text Placeholder 4"/>
          <p:cNvSpPr>
            <a:spLocks noGrp="1"/>
          </p:cNvSpPr>
          <p:nvPr>
            <p:ph type="body" sz="quarter" idx="13"/>
          </p:nvPr>
        </p:nvSpPr>
        <p:spPr/>
        <p:txBody>
          <a:bodyPr/>
          <a:lstStyle/>
          <a:p>
            <a:r>
              <a:rPr lang="en-US" dirty="0"/>
              <a:t>EML/</a:t>
            </a:r>
            <a:r>
              <a:rPr lang="en-US" dirty="0" err="1"/>
              <a:t>Shutterstock</a:t>
            </a:r>
            <a:r>
              <a:rPr lang="en-US" dirty="0"/>
              <a:t>; (RAM): Simon Belcher/</a:t>
            </a:r>
            <a:r>
              <a:rPr lang="en-US" dirty="0" err="1"/>
              <a:t>Alamy</a:t>
            </a:r>
            <a:r>
              <a:rPr lang="en-US" dirty="0"/>
              <a:t> Stock Photo (Microprocessor); </a:t>
            </a:r>
            <a:r>
              <a:rPr lang="en-US" dirty="0" err="1"/>
              <a:t>leungchopan</a:t>
            </a:r>
            <a:r>
              <a:rPr lang="en-US" dirty="0"/>
              <a:t>/Stock/Getty Images</a:t>
            </a:r>
          </a:p>
        </p:txBody>
      </p:sp>
      <p:sp>
        <p:nvSpPr>
          <p:cNvPr id="6" name="Slide Number Placeholder 5"/>
          <p:cNvSpPr>
            <a:spLocks noGrp="1"/>
          </p:cNvSpPr>
          <p:nvPr>
            <p:ph type="sldNum" sz="quarter" idx="10"/>
          </p:nvPr>
        </p:nvSpPr>
        <p:spPr/>
        <p:txBody>
          <a:bodyPr/>
          <a:lstStyle/>
          <a:p>
            <a:fld id="{68151E55-6873-49E2-B8D5-2F265E6F1973}" type="slidenum">
              <a:rPr lang="en-US" smtClean="0"/>
              <a:t>14</a:t>
            </a:fld>
            <a:endParaRPr lang="en-US" dirty="0"/>
          </a:p>
        </p:txBody>
      </p:sp>
    </p:spTree>
    <p:extLst>
      <p:ext uri="{BB962C8B-B14F-4D97-AF65-F5344CB8AC3E}">
        <p14:creationId xmlns:p14="http://schemas.microsoft.com/office/powerpoint/2010/main" val="1346712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Input/Output</a:t>
            </a:r>
            <a:r>
              <a:rPr lang="en-US" dirty="0"/>
              <a:t> Devices</a:t>
            </a:r>
          </a:p>
        </p:txBody>
      </p:sp>
      <p:sp>
        <p:nvSpPr>
          <p:cNvPr id="3" name="Content Placeholder 2"/>
          <p:cNvSpPr>
            <a:spLocks noGrp="1"/>
          </p:cNvSpPr>
          <p:nvPr>
            <p:ph sz="quarter" idx="11"/>
          </p:nvPr>
        </p:nvSpPr>
        <p:spPr>
          <a:xfrm>
            <a:off x="342900" y="1276709"/>
            <a:ext cx="8458200" cy="1527451"/>
          </a:xfrm>
        </p:spPr>
        <p:txBody>
          <a:bodyPr/>
          <a:lstStyle/>
          <a:p>
            <a:r>
              <a:rPr lang="en-US" dirty="0"/>
              <a:t>Input.</a:t>
            </a:r>
          </a:p>
          <a:p>
            <a:pPr lvl="1"/>
            <a:r>
              <a:rPr lang="en-US" dirty="0"/>
              <a:t>Translate data into computer language.</a:t>
            </a:r>
          </a:p>
          <a:p>
            <a:pPr lvl="1"/>
            <a:r>
              <a:rPr lang="en-US" dirty="0"/>
              <a:t>Keyboard and Mouse.</a:t>
            </a:r>
          </a:p>
        </p:txBody>
      </p:sp>
      <p:sp>
        <p:nvSpPr>
          <p:cNvPr id="4" name="Content Placeholder 3"/>
          <p:cNvSpPr>
            <a:spLocks noGrp="1"/>
          </p:cNvSpPr>
          <p:nvPr>
            <p:ph sz="quarter" idx="14"/>
          </p:nvPr>
        </p:nvSpPr>
        <p:spPr>
          <a:xfrm>
            <a:off x="342900" y="2915921"/>
            <a:ext cx="8458200" cy="3332480"/>
          </a:xfrm>
        </p:spPr>
        <p:txBody>
          <a:bodyPr/>
          <a:lstStyle/>
          <a:p>
            <a:r>
              <a:rPr lang="en-US" dirty="0"/>
              <a:t>Output.</a:t>
            </a:r>
          </a:p>
          <a:p>
            <a:pPr lvl="1"/>
            <a:r>
              <a:rPr lang="en-US" dirty="0"/>
              <a:t>Translate computer data into usable information.</a:t>
            </a:r>
          </a:p>
          <a:p>
            <a:pPr lvl="1"/>
            <a:r>
              <a:rPr lang="en-US" dirty="0"/>
              <a:t>Display, also known as the monitor.</a:t>
            </a:r>
          </a:p>
        </p:txBody>
      </p:sp>
      <p:sp>
        <p:nvSpPr>
          <p:cNvPr id="7" name="Slide Number Placeholder 6"/>
          <p:cNvSpPr>
            <a:spLocks noGrp="1"/>
          </p:cNvSpPr>
          <p:nvPr>
            <p:ph type="sldNum" sz="quarter" idx="10"/>
          </p:nvPr>
        </p:nvSpPr>
        <p:spPr/>
        <p:txBody>
          <a:bodyPr/>
          <a:lstStyle/>
          <a:p>
            <a:fld id="{68151E55-6873-49E2-B8D5-2F265E6F1973}" type="slidenum">
              <a:rPr lang="en-US" smtClean="0"/>
              <a:t>15</a:t>
            </a:fld>
            <a:endParaRPr lang="en-US" dirty="0"/>
          </a:p>
        </p:txBody>
      </p:sp>
    </p:spTree>
    <p:extLst>
      <p:ext uri="{BB962C8B-B14F-4D97-AF65-F5344CB8AC3E}">
        <p14:creationId xmlns:p14="http://schemas.microsoft.com/office/powerpoint/2010/main" val="467005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Storage</a:t>
            </a:r>
          </a:p>
        </p:txBody>
      </p:sp>
      <p:sp>
        <p:nvSpPr>
          <p:cNvPr id="3" name="Content Placeholder 2"/>
          <p:cNvSpPr>
            <a:spLocks noGrp="1"/>
          </p:cNvSpPr>
          <p:nvPr>
            <p:ph sz="quarter" idx="11"/>
          </p:nvPr>
        </p:nvSpPr>
        <p:spPr>
          <a:xfrm>
            <a:off x="342900" y="1276709"/>
            <a:ext cx="4168140" cy="3142891"/>
          </a:xfrm>
        </p:spPr>
        <p:txBody>
          <a:bodyPr>
            <a:normAutofit/>
          </a:bodyPr>
          <a:lstStyle/>
          <a:p>
            <a:r>
              <a:rPr lang="en-US" sz="2200" dirty="0"/>
              <a:t>Holds data and programs even if power is off.</a:t>
            </a:r>
          </a:p>
          <a:p>
            <a:r>
              <a:rPr lang="en-US" sz="2200" dirty="0"/>
              <a:t>Hard disk.</a:t>
            </a:r>
          </a:p>
          <a:p>
            <a:r>
              <a:rPr lang="en-US" sz="2200" dirty="0"/>
              <a:t>Solid-state storage.</a:t>
            </a:r>
          </a:p>
          <a:p>
            <a:pPr lvl="1"/>
            <a:r>
              <a:rPr lang="en-US" sz="2200" dirty="0"/>
              <a:t>No moving parts.</a:t>
            </a:r>
          </a:p>
          <a:p>
            <a:pPr lvl="1"/>
            <a:r>
              <a:rPr lang="en-US" sz="2200" dirty="0"/>
              <a:t>More reliable.</a:t>
            </a:r>
          </a:p>
          <a:p>
            <a:pPr lvl="1"/>
            <a:r>
              <a:rPr lang="en-US" sz="2200" dirty="0"/>
              <a:t>Requires less power.</a:t>
            </a:r>
          </a:p>
        </p:txBody>
      </p:sp>
      <p:sp>
        <p:nvSpPr>
          <p:cNvPr id="4" name="Content Placeholder 3"/>
          <p:cNvSpPr>
            <a:spLocks noGrp="1"/>
          </p:cNvSpPr>
          <p:nvPr>
            <p:ph sz="quarter" idx="14"/>
          </p:nvPr>
        </p:nvSpPr>
        <p:spPr>
          <a:xfrm>
            <a:off x="342900" y="4531360"/>
            <a:ext cx="4168140" cy="1930400"/>
          </a:xfrm>
        </p:spPr>
        <p:txBody>
          <a:bodyPr>
            <a:normAutofit/>
          </a:bodyPr>
          <a:lstStyle/>
          <a:p>
            <a:r>
              <a:rPr lang="en-US" sz="2200" dirty="0"/>
              <a:t>Optical disc.</a:t>
            </a:r>
          </a:p>
          <a:p>
            <a:pPr lvl="1"/>
            <a:r>
              <a:rPr lang="en-US" sz="2200" dirty="0"/>
              <a:t>Laser technology.</a:t>
            </a:r>
          </a:p>
          <a:p>
            <a:pPr lvl="1"/>
            <a:r>
              <a:rPr lang="en-US" sz="2200" dirty="0"/>
              <a:t>C</a:t>
            </a:r>
            <a:r>
              <a:rPr lang="en-US" sz="100" dirty="0"/>
              <a:t> </a:t>
            </a:r>
            <a:r>
              <a:rPr lang="en-US" sz="2200" dirty="0"/>
              <a:t>Ds, D</a:t>
            </a:r>
            <a:r>
              <a:rPr lang="en-US" sz="100" dirty="0"/>
              <a:t> </a:t>
            </a:r>
            <a:r>
              <a:rPr lang="en-US" sz="2200" dirty="0"/>
              <a:t>V</a:t>
            </a:r>
            <a:r>
              <a:rPr lang="en-US" sz="100" dirty="0"/>
              <a:t> </a:t>
            </a:r>
            <a:r>
              <a:rPr lang="en-US" sz="2200" dirty="0"/>
              <a:t>Ds, Blu-ray.</a:t>
            </a:r>
          </a:p>
        </p:txBody>
      </p:sp>
      <p:pic>
        <p:nvPicPr>
          <p:cNvPr id="8" name="Picture 7" descr="Solid state storage component."/>
          <p:cNvPicPr>
            <a:picLocks noChangeAspect="1"/>
          </p:cNvPicPr>
          <p:nvPr/>
        </p:nvPicPr>
        <p:blipFill>
          <a:blip r:embed="rId3"/>
          <a:stretch>
            <a:fillRect/>
          </a:stretch>
        </p:blipFill>
        <p:spPr>
          <a:xfrm>
            <a:off x="4765198" y="1942358"/>
            <a:ext cx="4035902" cy="2700762"/>
          </a:xfrm>
          <a:prstGeom prst="rect">
            <a:avLst/>
          </a:prstGeom>
        </p:spPr>
      </p:pic>
      <p:sp>
        <p:nvSpPr>
          <p:cNvPr id="6" name="Text Placeholder 5"/>
          <p:cNvSpPr>
            <a:spLocks noGrp="1"/>
          </p:cNvSpPr>
          <p:nvPr>
            <p:ph type="body" sz="quarter" idx="13"/>
          </p:nvPr>
        </p:nvSpPr>
        <p:spPr/>
        <p:txBody>
          <a:bodyPr/>
          <a:lstStyle/>
          <a:p>
            <a:pPr algn="r"/>
            <a:r>
              <a:rPr lang="en-US" dirty="0"/>
              <a:t>Bob Dormon/theregister.co.uk</a:t>
            </a:r>
          </a:p>
        </p:txBody>
      </p:sp>
      <p:sp>
        <p:nvSpPr>
          <p:cNvPr id="7" name="Slide Number Placeholder 6"/>
          <p:cNvSpPr>
            <a:spLocks noGrp="1"/>
          </p:cNvSpPr>
          <p:nvPr>
            <p:ph type="sldNum" sz="quarter" idx="10"/>
          </p:nvPr>
        </p:nvSpPr>
        <p:spPr/>
        <p:txBody>
          <a:bodyPr/>
          <a:lstStyle/>
          <a:p>
            <a:fld id="{68151E55-6873-49E2-B8D5-2F265E6F1973}" type="slidenum">
              <a:rPr lang="en-US" smtClean="0"/>
              <a:t>16</a:t>
            </a:fld>
            <a:endParaRPr lang="en-US" dirty="0"/>
          </a:p>
        </p:txBody>
      </p:sp>
    </p:spTree>
    <p:extLst>
      <p:ext uri="{BB962C8B-B14F-4D97-AF65-F5344CB8AC3E}">
        <p14:creationId xmlns:p14="http://schemas.microsoft.com/office/powerpoint/2010/main" val="150033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sz="quarter" idx="11"/>
          </p:nvPr>
        </p:nvSpPr>
        <p:spPr/>
        <p:txBody>
          <a:bodyPr/>
          <a:lstStyle/>
          <a:p>
            <a:r>
              <a:rPr lang="en-US" dirty="0"/>
              <a:t>Raw, unprocessed facts.</a:t>
            </a:r>
          </a:p>
          <a:p>
            <a:r>
              <a:rPr lang="en-US" dirty="0"/>
              <a:t>Processed data becomes information.</a:t>
            </a:r>
          </a:p>
          <a:p>
            <a:r>
              <a:rPr lang="en-US" dirty="0"/>
              <a:t>Digital data is stored electronically in files.</a:t>
            </a:r>
          </a:p>
        </p:txBody>
      </p:sp>
      <p:sp>
        <p:nvSpPr>
          <p:cNvPr id="6" name="Slide Number Placeholder 5"/>
          <p:cNvSpPr>
            <a:spLocks noGrp="1"/>
          </p:cNvSpPr>
          <p:nvPr>
            <p:ph type="sldNum" sz="quarter" idx="10"/>
          </p:nvPr>
        </p:nvSpPr>
        <p:spPr/>
        <p:txBody>
          <a:bodyPr/>
          <a:lstStyle/>
          <a:p>
            <a:fld id="{68151E55-6873-49E2-B8D5-2F265E6F1973}" type="slidenum">
              <a:rPr lang="en-US" smtClean="0"/>
              <a:t>17</a:t>
            </a:fld>
            <a:endParaRPr lang="en-US" dirty="0"/>
          </a:p>
        </p:txBody>
      </p:sp>
    </p:spTree>
    <p:extLst>
      <p:ext uri="{BB962C8B-B14F-4D97-AF65-F5344CB8AC3E}">
        <p14:creationId xmlns:p14="http://schemas.microsoft.com/office/powerpoint/2010/main" val="3543632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Files</a:t>
            </a:r>
          </a:p>
        </p:txBody>
      </p:sp>
      <p:sp>
        <p:nvSpPr>
          <p:cNvPr id="3" name="Content Placeholder 2"/>
          <p:cNvSpPr>
            <a:spLocks noGrp="1"/>
          </p:cNvSpPr>
          <p:nvPr>
            <p:ph sz="quarter" idx="11"/>
          </p:nvPr>
        </p:nvSpPr>
        <p:spPr>
          <a:xfrm>
            <a:off x="342900" y="1276709"/>
            <a:ext cx="3345180" cy="3071771"/>
          </a:xfrm>
        </p:spPr>
        <p:txBody>
          <a:bodyPr/>
          <a:lstStyle/>
          <a:p>
            <a:pPr lvl="1"/>
            <a:r>
              <a:rPr lang="en-US" dirty="0"/>
              <a:t>Document.</a:t>
            </a:r>
          </a:p>
          <a:p>
            <a:pPr lvl="1"/>
            <a:r>
              <a:rPr lang="en-US" altLang="zh-CN" dirty="0"/>
              <a:t>Worksheet.</a:t>
            </a:r>
          </a:p>
          <a:p>
            <a:pPr lvl="1"/>
            <a:r>
              <a:rPr lang="en-US" dirty="0"/>
              <a:t>Database.</a:t>
            </a:r>
          </a:p>
          <a:p>
            <a:pPr lvl="1"/>
            <a:r>
              <a:rPr lang="en-US" dirty="0"/>
              <a:t>Presentation.</a:t>
            </a:r>
          </a:p>
        </p:txBody>
      </p:sp>
      <p:pic>
        <p:nvPicPr>
          <p:cNvPr id="7" name="Picture 6" descr="The image shows a slide from PowerPoint, a Database form, a spreadsheet file, and a Word file."/>
          <p:cNvPicPr>
            <a:picLocks noChangeAspect="1"/>
          </p:cNvPicPr>
          <p:nvPr/>
        </p:nvPicPr>
        <p:blipFill>
          <a:blip r:embed="rId3"/>
          <a:stretch>
            <a:fillRect/>
          </a:stretch>
        </p:blipFill>
        <p:spPr>
          <a:xfrm>
            <a:off x="4121078" y="1705458"/>
            <a:ext cx="4505334" cy="3371380"/>
          </a:xfrm>
          <a:prstGeom prst="rect">
            <a:avLst/>
          </a:prstGeom>
        </p:spPr>
      </p:pic>
      <p:sp>
        <p:nvSpPr>
          <p:cNvPr id="5" name="Text Placeholder 4"/>
          <p:cNvSpPr>
            <a:spLocks noGrp="1"/>
          </p:cNvSpPr>
          <p:nvPr>
            <p:ph type="body" sz="quarter" idx="13"/>
          </p:nvPr>
        </p:nvSpPr>
        <p:spPr/>
        <p:txBody>
          <a:bodyPr/>
          <a:lstStyle/>
          <a:p>
            <a:r>
              <a:rPr lang="en-US" dirty="0"/>
              <a:t>O’Leary Text</a:t>
            </a:r>
          </a:p>
        </p:txBody>
      </p:sp>
      <p:sp>
        <p:nvSpPr>
          <p:cNvPr id="6" name="Slide Number Placeholder 5"/>
          <p:cNvSpPr>
            <a:spLocks noGrp="1"/>
          </p:cNvSpPr>
          <p:nvPr>
            <p:ph type="sldNum" sz="quarter" idx="10"/>
          </p:nvPr>
        </p:nvSpPr>
        <p:spPr/>
        <p:txBody>
          <a:bodyPr/>
          <a:lstStyle/>
          <a:p>
            <a:fld id="{68151E55-6873-49E2-B8D5-2F265E6F1973}" type="slidenum">
              <a:rPr lang="en-US" smtClean="0"/>
              <a:t>18</a:t>
            </a:fld>
            <a:endParaRPr lang="en-US" dirty="0"/>
          </a:p>
        </p:txBody>
      </p:sp>
    </p:spTree>
    <p:extLst>
      <p:ext uri="{BB962C8B-B14F-4D97-AF65-F5344CB8AC3E}">
        <p14:creationId xmlns:p14="http://schemas.microsoft.com/office/powerpoint/2010/main" val="4124147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a:t>
            </a:r>
          </a:p>
        </p:txBody>
      </p:sp>
      <p:sp>
        <p:nvSpPr>
          <p:cNvPr id="3" name="Content Placeholder 2"/>
          <p:cNvSpPr>
            <a:spLocks noGrp="1"/>
          </p:cNvSpPr>
          <p:nvPr>
            <p:ph sz="quarter" idx="11"/>
          </p:nvPr>
        </p:nvSpPr>
        <p:spPr>
          <a:xfrm>
            <a:off x="342900" y="1276709"/>
            <a:ext cx="8458200" cy="1039771"/>
          </a:xfrm>
        </p:spPr>
        <p:txBody>
          <a:bodyPr/>
          <a:lstStyle/>
          <a:p>
            <a:r>
              <a:rPr lang="en-US" dirty="0"/>
              <a:t>Communication devices.</a:t>
            </a:r>
          </a:p>
          <a:p>
            <a:pPr lvl="1"/>
            <a:r>
              <a:rPr lang="en-US" dirty="0"/>
              <a:t>Provide the ability for personal computers to communicate.</a:t>
            </a:r>
          </a:p>
        </p:txBody>
      </p:sp>
      <p:sp>
        <p:nvSpPr>
          <p:cNvPr id="4" name="Content Placeholder 3"/>
          <p:cNvSpPr>
            <a:spLocks noGrp="1"/>
          </p:cNvSpPr>
          <p:nvPr>
            <p:ph sz="quarter" idx="14"/>
          </p:nvPr>
        </p:nvSpPr>
        <p:spPr>
          <a:xfrm>
            <a:off x="342900" y="2438401"/>
            <a:ext cx="8458200" cy="3810000"/>
          </a:xfrm>
        </p:spPr>
        <p:txBody>
          <a:bodyPr/>
          <a:lstStyle/>
          <a:p>
            <a:r>
              <a:rPr lang="en-US" dirty="0"/>
              <a:t>Modems.</a:t>
            </a:r>
          </a:p>
          <a:p>
            <a:pPr lvl="1"/>
            <a:r>
              <a:rPr lang="en-US" dirty="0"/>
              <a:t>Modify audio, video and other types of data for Internet usage.</a:t>
            </a:r>
          </a:p>
        </p:txBody>
      </p:sp>
      <p:sp>
        <p:nvSpPr>
          <p:cNvPr id="7" name="Slide Number Placeholder 6"/>
          <p:cNvSpPr>
            <a:spLocks noGrp="1"/>
          </p:cNvSpPr>
          <p:nvPr>
            <p:ph type="sldNum" sz="quarter" idx="10"/>
          </p:nvPr>
        </p:nvSpPr>
        <p:spPr/>
        <p:txBody>
          <a:bodyPr/>
          <a:lstStyle/>
          <a:p>
            <a:fld id="{68151E55-6873-49E2-B8D5-2F265E6F1973}" type="slidenum">
              <a:rPr lang="en-US" smtClean="0"/>
              <a:t>19</a:t>
            </a:fld>
            <a:endParaRPr lang="en-US" dirty="0"/>
          </a:p>
        </p:txBody>
      </p:sp>
    </p:spTree>
    <p:extLst>
      <p:ext uri="{BB962C8B-B14F-4D97-AF65-F5344CB8AC3E}">
        <p14:creationId xmlns:p14="http://schemas.microsoft.com/office/powerpoint/2010/main" val="2278585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sz="quarter" idx="11"/>
          </p:nvPr>
        </p:nvSpPr>
        <p:spPr>
          <a:xfrm>
            <a:off x="342900" y="1276709"/>
            <a:ext cx="8458200" cy="5256171"/>
          </a:xfrm>
        </p:spPr>
        <p:txBody>
          <a:bodyPr>
            <a:noAutofit/>
          </a:bodyPr>
          <a:lstStyle/>
          <a:p>
            <a:pPr marL="402336" indent="-402336">
              <a:buFont typeface="+mj-lt"/>
              <a:buAutoNum type="arabicPeriod"/>
            </a:pPr>
            <a:r>
              <a:rPr lang="en-US" sz="2000" dirty="0"/>
              <a:t>Explain the parts of an information system: people, procedures, software, hardware, data, and the Internet.</a:t>
            </a:r>
          </a:p>
          <a:p>
            <a:pPr marL="402336" indent="-402336">
              <a:buFont typeface="+mj-lt"/>
              <a:buAutoNum type="arabicPeriod"/>
            </a:pPr>
            <a:r>
              <a:rPr lang="en-US" sz="2000" dirty="0"/>
              <a:t>Distinguish between system software and application software.</a:t>
            </a:r>
          </a:p>
          <a:p>
            <a:pPr marL="402336" indent="-402336">
              <a:buFont typeface="+mj-lt"/>
              <a:buAutoNum type="arabicPeriod"/>
            </a:pPr>
            <a:r>
              <a:rPr lang="en-US" sz="2000" dirty="0"/>
              <a:t>Differentiate between the three kinds of system software programs.</a:t>
            </a:r>
          </a:p>
          <a:p>
            <a:pPr marL="402336" indent="-402336">
              <a:buFont typeface="+mj-lt"/>
              <a:buAutoNum type="arabicPeriod"/>
            </a:pPr>
            <a:r>
              <a:rPr lang="en-US" sz="2000" dirty="0"/>
              <a:t>Define and compare general-purpose, specialized, and mobile applications.</a:t>
            </a:r>
          </a:p>
          <a:p>
            <a:pPr marL="402336" indent="-402336">
              <a:buFont typeface="+mj-lt"/>
              <a:buAutoNum type="arabicPeriod"/>
            </a:pPr>
            <a:r>
              <a:rPr lang="en-US" sz="2000" dirty="0"/>
              <a:t>Identify the four types of computers and the five types of personal computers.</a:t>
            </a:r>
          </a:p>
          <a:p>
            <a:pPr marL="402336" indent="-402336">
              <a:buFont typeface="+mj-lt"/>
              <a:buAutoNum type="arabicPeriod"/>
            </a:pPr>
            <a:r>
              <a:rPr lang="en-US" sz="2000" dirty="0"/>
              <a:t>Describe the different types of computer hardware, including the system unit, input, output, storage, and communication devices.</a:t>
            </a:r>
          </a:p>
          <a:p>
            <a:pPr marL="402336" indent="-402336">
              <a:buFont typeface="+mj-lt"/>
              <a:buAutoNum type="arabicPeriod"/>
            </a:pPr>
            <a:r>
              <a:rPr lang="en-US" sz="2000" dirty="0"/>
              <a:t>Define data and describe document, worksheet, database, and presentation files.</a:t>
            </a:r>
          </a:p>
          <a:p>
            <a:pPr marL="402336" indent="-402336">
              <a:buFont typeface="+mj-lt"/>
              <a:buAutoNum type="arabicPeriod"/>
            </a:pPr>
            <a:r>
              <a:rPr lang="en-US" sz="2000" dirty="0"/>
              <a:t>Explain computer connectivity, the wireless revolution, the Internet, cloud computing, and </a:t>
            </a:r>
            <a:r>
              <a:rPr lang="en-US" sz="2000" dirty="0" err="1"/>
              <a:t>IoT</a:t>
            </a:r>
            <a:r>
              <a:rPr lang="en-US" sz="2000" dirty="0"/>
              <a:t>.</a:t>
            </a:r>
          </a:p>
        </p:txBody>
      </p:sp>
      <p:sp>
        <p:nvSpPr>
          <p:cNvPr id="6" name="Slide Number Placeholder 5"/>
          <p:cNvSpPr>
            <a:spLocks noGrp="1"/>
          </p:cNvSpPr>
          <p:nvPr>
            <p:ph type="sldNum" sz="quarter" idx="10"/>
          </p:nvPr>
        </p:nvSpPr>
        <p:spPr/>
        <p:txBody>
          <a:bodyPr/>
          <a:lstStyle/>
          <a:p>
            <a:fld id="{68151E55-6873-49E2-B8D5-2F265E6F1973}" type="slidenum">
              <a:rPr lang="en-US" smtClean="0"/>
              <a:t>2</a:t>
            </a:fld>
            <a:endParaRPr lang="en-US" dirty="0"/>
          </a:p>
        </p:txBody>
      </p:sp>
    </p:spTree>
    <p:extLst>
      <p:ext uri="{BB962C8B-B14F-4D97-AF65-F5344CB8AC3E}">
        <p14:creationId xmlns:p14="http://schemas.microsoft.com/office/powerpoint/2010/main" val="1555422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and the Mobile Internet</a:t>
            </a:r>
          </a:p>
        </p:txBody>
      </p:sp>
      <p:sp>
        <p:nvSpPr>
          <p:cNvPr id="3" name="Content Placeholder 2"/>
          <p:cNvSpPr>
            <a:spLocks noGrp="1"/>
          </p:cNvSpPr>
          <p:nvPr>
            <p:ph sz="quarter" idx="11"/>
          </p:nvPr>
        </p:nvSpPr>
        <p:spPr>
          <a:xfrm>
            <a:off x="342900" y="1276709"/>
            <a:ext cx="8458200" cy="988971"/>
          </a:xfrm>
        </p:spPr>
        <p:txBody>
          <a:bodyPr/>
          <a:lstStyle/>
          <a:p>
            <a:r>
              <a:rPr lang="en-US" dirty="0"/>
              <a:t>Connectivity.</a:t>
            </a:r>
          </a:p>
          <a:p>
            <a:pPr lvl="1"/>
            <a:r>
              <a:rPr lang="en-US" dirty="0"/>
              <a:t>Sharing of information.</a:t>
            </a:r>
          </a:p>
        </p:txBody>
      </p:sp>
      <p:sp>
        <p:nvSpPr>
          <p:cNvPr id="4" name="Content Placeholder 3"/>
          <p:cNvSpPr>
            <a:spLocks noGrp="1"/>
          </p:cNvSpPr>
          <p:nvPr>
            <p:ph sz="quarter" idx="14"/>
          </p:nvPr>
        </p:nvSpPr>
        <p:spPr>
          <a:xfrm>
            <a:off x="342900" y="2397761"/>
            <a:ext cx="8458200" cy="3850640"/>
          </a:xfrm>
        </p:spPr>
        <p:txBody>
          <a:bodyPr/>
          <a:lstStyle/>
          <a:p>
            <a:r>
              <a:rPr lang="en-US" dirty="0"/>
              <a:t>Network.</a:t>
            </a:r>
          </a:p>
          <a:p>
            <a:pPr lvl="1"/>
            <a:r>
              <a:rPr lang="en-US" dirty="0"/>
              <a:t>Communications system connecting two or more devices.</a:t>
            </a:r>
          </a:p>
          <a:p>
            <a:pPr lvl="1"/>
            <a:r>
              <a:rPr lang="en-US" dirty="0"/>
              <a:t>Central to the concept of connectivity.</a:t>
            </a:r>
          </a:p>
          <a:p>
            <a:pPr lvl="1"/>
            <a:r>
              <a:rPr lang="en-US" dirty="0"/>
              <a:t>Largest network is the Internet.</a:t>
            </a:r>
          </a:p>
          <a:p>
            <a:pPr lvl="1"/>
            <a:r>
              <a:rPr lang="en-US" dirty="0"/>
              <a:t>Web provides a multimedia interface for Internet resources.</a:t>
            </a:r>
          </a:p>
        </p:txBody>
      </p:sp>
      <p:sp>
        <p:nvSpPr>
          <p:cNvPr id="7" name="Slide Number Placeholder 6"/>
          <p:cNvSpPr>
            <a:spLocks noGrp="1"/>
          </p:cNvSpPr>
          <p:nvPr>
            <p:ph type="sldNum" sz="quarter" idx="10"/>
          </p:nvPr>
        </p:nvSpPr>
        <p:spPr/>
        <p:txBody>
          <a:bodyPr/>
          <a:lstStyle/>
          <a:p>
            <a:fld id="{68151E55-6873-49E2-B8D5-2F265E6F1973}" type="slidenum">
              <a:rPr lang="en-US" smtClean="0"/>
              <a:t>20</a:t>
            </a:fld>
            <a:endParaRPr lang="en-US" dirty="0"/>
          </a:p>
        </p:txBody>
      </p:sp>
    </p:spTree>
    <p:extLst>
      <p:ext uri="{BB962C8B-B14F-4D97-AF65-F5344CB8AC3E}">
        <p14:creationId xmlns:p14="http://schemas.microsoft.com/office/powerpoint/2010/main" val="3484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Forces of Technology</a:t>
            </a:r>
          </a:p>
        </p:txBody>
      </p:sp>
      <p:sp>
        <p:nvSpPr>
          <p:cNvPr id="3" name="Content Placeholder 2"/>
          <p:cNvSpPr>
            <a:spLocks noGrp="1"/>
          </p:cNvSpPr>
          <p:nvPr>
            <p:ph sz="quarter" idx="11"/>
          </p:nvPr>
        </p:nvSpPr>
        <p:spPr>
          <a:xfrm>
            <a:off x="342900" y="1276710"/>
            <a:ext cx="8458200" cy="510050"/>
          </a:xfrm>
        </p:spPr>
        <p:txBody>
          <a:bodyPr>
            <a:normAutofit/>
          </a:bodyPr>
          <a:lstStyle/>
          <a:p>
            <a:pPr marL="403200" indent="-403200">
              <a:buFont typeface="+mj-lt"/>
              <a:buAutoNum type="arabicPeriod"/>
            </a:pPr>
            <a:r>
              <a:rPr lang="en-US" dirty="0"/>
              <a:t>Cloud computing.</a:t>
            </a:r>
          </a:p>
        </p:txBody>
      </p:sp>
      <p:sp>
        <p:nvSpPr>
          <p:cNvPr id="4" name="Content Placeholder 3"/>
          <p:cNvSpPr>
            <a:spLocks noGrp="1"/>
          </p:cNvSpPr>
          <p:nvPr>
            <p:ph sz="quarter" idx="14"/>
          </p:nvPr>
        </p:nvSpPr>
        <p:spPr>
          <a:xfrm>
            <a:off x="342900" y="1830807"/>
            <a:ext cx="8458200" cy="1451405"/>
          </a:xfrm>
        </p:spPr>
        <p:txBody>
          <a:bodyPr>
            <a:normAutofit/>
          </a:bodyPr>
          <a:lstStyle/>
          <a:p>
            <a:pPr marL="622800" lvl="1" indent="-320400"/>
            <a:r>
              <a:rPr lang="en-US" dirty="0"/>
              <a:t>Computers on the Internet.</a:t>
            </a:r>
          </a:p>
          <a:p>
            <a:pPr marL="622800" lvl="1" indent="-320400"/>
            <a:r>
              <a:rPr lang="en-US" dirty="0"/>
              <a:t>Access to more resources.</a:t>
            </a:r>
          </a:p>
          <a:p>
            <a:pPr marL="403200" indent="-403200">
              <a:buFont typeface="+mj-lt"/>
              <a:buAutoNum type="arabicPeriod" startAt="2"/>
            </a:pPr>
            <a:r>
              <a:rPr lang="en-US" dirty="0"/>
              <a:t>Wireless technology.</a:t>
            </a:r>
          </a:p>
        </p:txBody>
      </p:sp>
      <p:sp>
        <p:nvSpPr>
          <p:cNvPr id="5" name="Content Placeholder 4"/>
          <p:cNvSpPr>
            <a:spLocks noGrp="1"/>
          </p:cNvSpPr>
          <p:nvPr>
            <p:ph sz="quarter" idx="15"/>
          </p:nvPr>
        </p:nvSpPr>
        <p:spPr>
          <a:xfrm>
            <a:off x="342900" y="3355430"/>
            <a:ext cx="8458200" cy="1451405"/>
          </a:xfrm>
        </p:spPr>
        <p:txBody>
          <a:bodyPr>
            <a:normAutofit/>
          </a:bodyPr>
          <a:lstStyle/>
          <a:p>
            <a:pPr marL="622800" lvl="1" indent="-320400"/>
            <a:r>
              <a:rPr lang="en-US" dirty="0"/>
              <a:t>Changing the way we communicate.</a:t>
            </a:r>
          </a:p>
          <a:p>
            <a:pPr marL="622800" lvl="1" indent="-320400"/>
            <a:r>
              <a:rPr lang="en-US" dirty="0"/>
              <a:t>Tablets, smartphones, wearable devices.</a:t>
            </a:r>
          </a:p>
          <a:p>
            <a:pPr marL="403200" indent="-403200">
              <a:buFont typeface="+mj-lt"/>
              <a:buAutoNum type="arabicPeriod" startAt="3"/>
            </a:pPr>
            <a:r>
              <a:rPr lang="en-US" dirty="0"/>
              <a:t> Internet of Things (IoT).</a:t>
            </a:r>
          </a:p>
        </p:txBody>
      </p:sp>
      <p:sp>
        <p:nvSpPr>
          <p:cNvPr id="8" name="Content Placeholder 7">
            <a:extLst>
              <a:ext uri="{FF2B5EF4-FFF2-40B4-BE49-F238E27FC236}">
                <a16:creationId xmlns:a16="http://schemas.microsoft.com/office/drawing/2014/main" id="{743179F3-8C57-49F7-80E0-0AFCDFA2A413}"/>
              </a:ext>
            </a:extLst>
          </p:cNvPr>
          <p:cNvSpPr>
            <a:spLocks noGrp="1"/>
          </p:cNvSpPr>
          <p:nvPr>
            <p:ph sz="quarter" idx="16"/>
          </p:nvPr>
        </p:nvSpPr>
        <p:spPr>
          <a:xfrm>
            <a:off x="357352" y="4851326"/>
            <a:ext cx="8429296" cy="1126529"/>
          </a:xfrm>
        </p:spPr>
        <p:txBody>
          <a:bodyPr/>
          <a:lstStyle/>
          <a:p>
            <a:pPr marL="622800" lvl="1" indent="-320400"/>
            <a:r>
              <a:rPr lang="en-US" dirty="0"/>
              <a:t>Continuing development of the Internet.</a:t>
            </a:r>
          </a:p>
          <a:p>
            <a:pPr marL="622800" lvl="1" indent="-320400"/>
            <a:r>
              <a:rPr lang="en-US" dirty="0"/>
              <a:t>Allowing all types of devices to communicate.</a:t>
            </a:r>
          </a:p>
        </p:txBody>
      </p:sp>
      <p:sp>
        <p:nvSpPr>
          <p:cNvPr id="11" name="Slide Number Placeholder 10"/>
          <p:cNvSpPr>
            <a:spLocks noGrp="1"/>
          </p:cNvSpPr>
          <p:nvPr>
            <p:ph type="sldNum" sz="quarter" idx="10"/>
          </p:nvPr>
        </p:nvSpPr>
        <p:spPr/>
        <p:txBody>
          <a:bodyPr/>
          <a:lstStyle/>
          <a:p>
            <a:fld id="{68151E55-6873-49E2-B8D5-2F265E6F1973}" type="slidenum">
              <a:rPr lang="en-US" smtClean="0"/>
              <a:t>21</a:t>
            </a:fld>
            <a:endParaRPr lang="en-US" dirty="0"/>
          </a:p>
        </p:txBody>
      </p:sp>
    </p:spTree>
    <p:extLst>
      <p:ext uri="{BB962C8B-B14F-4D97-AF65-F5344CB8AC3E}">
        <p14:creationId xmlns:p14="http://schemas.microsoft.com/office/powerpoint/2010/main" val="2150895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Careers in I</a:t>
            </a:r>
            <a:r>
              <a:rPr lang="en-US" sz="100" dirty="0"/>
              <a:t> </a:t>
            </a:r>
            <a:r>
              <a:rPr lang="en-US" dirty="0"/>
              <a:t>T</a:t>
            </a:r>
          </a:p>
        </p:txBody>
      </p:sp>
      <p:sp>
        <p:nvSpPr>
          <p:cNvPr id="3" name="Content Placeholder 2"/>
          <p:cNvSpPr>
            <a:spLocks noGrp="1"/>
          </p:cNvSpPr>
          <p:nvPr>
            <p:ph sz="quarter" idx="11"/>
          </p:nvPr>
        </p:nvSpPr>
        <p:spPr>
          <a:xfrm>
            <a:off x="342900" y="1276710"/>
            <a:ext cx="3853180" cy="1608730"/>
          </a:xfrm>
        </p:spPr>
        <p:txBody>
          <a:bodyPr>
            <a:normAutofit/>
          </a:bodyPr>
          <a:lstStyle/>
          <a:p>
            <a:r>
              <a:rPr lang="en-US" sz="2200" dirty="0"/>
              <a:t>Web Developer.</a:t>
            </a:r>
          </a:p>
          <a:p>
            <a:pPr lvl="1"/>
            <a:r>
              <a:rPr lang="en-US" sz="2200" dirty="0"/>
              <a:t>Develops and maintains websites and web resources.</a:t>
            </a:r>
          </a:p>
        </p:txBody>
      </p:sp>
      <p:sp>
        <p:nvSpPr>
          <p:cNvPr id="4" name="Content Placeholder 3"/>
          <p:cNvSpPr>
            <a:spLocks noGrp="1"/>
          </p:cNvSpPr>
          <p:nvPr>
            <p:ph sz="quarter" idx="14"/>
          </p:nvPr>
        </p:nvSpPr>
        <p:spPr>
          <a:xfrm>
            <a:off x="342900" y="2997200"/>
            <a:ext cx="3853180" cy="1605280"/>
          </a:xfrm>
        </p:spPr>
        <p:txBody>
          <a:bodyPr>
            <a:normAutofit/>
          </a:bodyPr>
          <a:lstStyle/>
          <a:p>
            <a:r>
              <a:rPr lang="en-US" sz="2200" dirty="0"/>
              <a:t>Software Engineer.</a:t>
            </a:r>
          </a:p>
          <a:p>
            <a:pPr lvl="1"/>
            <a:r>
              <a:rPr lang="en-US" sz="2200" dirty="0"/>
              <a:t>Analyzes users’ needs and creates application software.</a:t>
            </a:r>
          </a:p>
        </p:txBody>
      </p:sp>
      <p:sp>
        <p:nvSpPr>
          <p:cNvPr id="5" name="Content Placeholder 4"/>
          <p:cNvSpPr>
            <a:spLocks noGrp="1"/>
          </p:cNvSpPr>
          <p:nvPr>
            <p:ph sz="quarter" idx="15"/>
          </p:nvPr>
        </p:nvSpPr>
        <p:spPr>
          <a:xfrm>
            <a:off x="342900" y="4714240"/>
            <a:ext cx="3853180" cy="1757678"/>
          </a:xfrm>
        </p:spPr>
        <p:txBody>
          <a:bodyPr>
            <a:normAutofit/>
          </a:bodyPr>
          <a:lstStyle/>
          <a:p>
            <a:r>
              <a:rPr lang="en-US" sz="2200" dirty="0"/>
              <a:t>Computer Support Specialist.</a:t>
            </a:r>
          </a:p>
          <a:p>
            <a:pPr lvl="1"/>
            <a:r>
              <a:rPr lang="en-US" sz="2200" dirty="0"/>
              <a:t>Provides technical support to customers and other users.</a:t>
            </a:r>
          </a:p>
        </p:txBody>
      </p:sp>
      <p:sp>
        <p:nvSpPr>
          <p:cNvPr id="6" name="Content Placeholder 5"/>
          <p:cNvSpPr>
            <a:spLocks noGrp="1"/>
          </p:cNvSpPr>
          <p:nvPr>
            <p:ph sz="quarter" idx="16"/>
          </p:nvPr>
        </p:nvSpPr>
        <p:spPr>
          <a:xfrm>
            <a:off x="4622800" y="1276710"/>
            <a:ext cx="4178300" cy="1283610"/>
          </a:xfrm>
        </p:spPr>
        <p:txBody>
          <a:bodyPr>
            <a:normAutofit/>
          </a:bodyPr>
          <a:lstStyle/>
          <a:p>
            <a:r>
              <a:rPr lang="en-US" sz="2200" dirty="0"/>
              <a:t>Computer Technician.</a:t>
            </a:r>
          </a:p>
          <a:p>
            <a:pPr lvl="1"/>
            <a:r>
              <a:rPr lang="en-US" sz="2200" dirty="0"/>
              <a:t>Repairs and installs computer components and systems.</a:t>
            </a:r>
          </a:p>
        </p:txBody>
      </p:sp>
      <p:sp>
        <p:nvSpPr>
          <p:cNvPr id="7" name="Content Placeholder 6"/>
          <p:cNvSpPr>
            <a:spLocks noGrp="1"/>
          </p:cNvSpPr>
          <p:nvPr>
            <p:ph sz="quarter" idx="17"/>
          </p:nvPr>
        </p:nvSpPr>
        <p:spPr>
          <a:xfrm>
            <a:off x="4622800" y="2692401"/>
            <a:ext cx="4178300" cy="1910080"/>
          </a:xfrm>
        </p:spPr>
        <p:txBody>
          <a:bodyPr>
            <a:normAutofit/>
          </a:bodyPr>
          <a:lstStyle/>
          <a:p>
            <a:r>
              <a:rPr lang="en-US" sz="2200" dirty="0"/>
              <a:t>Technical Writer.</a:t>
            </a:r>
          </a:p>
          <a:p>
            <a:pPr lvl="1"/>
            <a:r>
              <a:rPr lang="en-US" sz="2200" dirty="0"/>
              <a:t>Prepares instruction manuals, technical reports, and other scientific or technical documents.</a:t>
            </a:r>
          </a:p>
        </p:txBody>
      </p:sp>
      <p:sp>
        <p:nvSpPr>
          <p:cNvPr id="8" name="Content Placeholder 7"/>
          <p:cNvSpPr>
            <a:spLocks noGrp="1"/>
          </p:cNvSpPr>
          <p:nvPr>
            <p:ph sz="quarter" idx="18"/>
          </p:nvPr>
        </p:nvSpPr>
        <p:spPr>
          <a:xfrm>
            <a:off x="4622800" y="4734562"/>
            <a:ext cx="4178300" cy="1737357"/>
          </a:xfrm>
        </p:spPr>
        <p:txBody>
          <a:bodyPr>
            <a:normAutofit/>
          </a:bodyPr>
          <a:lstStyle/>
          <a:p>
            <a:r>
              <a:rPr lang="en-US" sz="2200" dirty="0"/>
              <a:t>Network Administrator.</a:t>
            </a:r>
          </a:p>
          <a:p>
            <a:pPr lvl="1"/>
            <a:r>
              <a:rPr lang="en-US" sz="2200" dirty="0"/>
              <a:t>Creates and maintains computer networks.</a:t>
            </a:r>
          </a:p>
        </p:txBody>
      </p:sp>
      <p:sp>
        <p:nvSpPr>
          <p:cNvPr id="11" name="Slide Number Placeholder 10"/>
          <p:cNvSpPr>
            <a:spLocks noGrp="1"/>
          </p:cNvSpPr>
          <p:nvPr>
            <p:ph type="sldNum" sz="quarter" idx="10"/>
          </p:nvPr>
        </p:nvSpPr>
        <p:spPr/>
        <p:txBody>
          <a:bodyPr/>
          <a:lstStyle/>
          <a:p>
            <a:fld id="{68151E55-6873-49E2-B8D5-2F265E6F1973}" type="slidenum">
              <a:rPr lang="en-US" smtClean="0"/>
              <a:t>22</a:t>
            </a:fld>
            <a:endParaRPr lang="en-US" dirty="0"/>
          </a:p>
        </p:txBody>
      </p:sp>
    </p:spTree>
    <p:extLst>
      <p:ext uri="{BB962C8B-B14F-4D97-AF65-F5344CB8AC3E}">
        <p14:creationId xmlns:p14="http://schemas.microsoft.com/office/powerpoint/2010/main" val="1850967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to the Future</a:t>
            </a:r>
          </a:p>
        </p:txBody>
      </p:sp>
      <p:sp>
        <p:nvSpPr>
          <p:cNvPr id="3" name="Content Placeholder 2"/>
          <p:cNvSpPr>
            <a:spLocks noGrp="1"/>
          </p:cNvSpPr>
          <p:nvPr>
            <p:ph sz="quarter" idx="11"/>
          </p:nvPr>
        </p:nvSpPr>
        <p:spPr>
          <a:xfrm>
            <a:off x="342900" y="1276709"/>
            <a:ext cx="4117340" cy="4971691"/>
          </a:xfrm>
        </p:spPr>
        <p:txBody>
          <a:bodyPr/>
          <a:lstStyle/>
          <a:p>
            <a:r>
              <a:rPr lang="en-US" dirty="0"/>
              <a:t>Using and Understanding Information Technology.</a:t>
            </a:r>
          </a:p>
          <a:p>
            <a:pPr lvl="1"/>
            <a:r>
              <a:rPr lang="en-US" dirty="0"/>
              <a:t>The Internet and the Web.</a:t>
            </a:r>
          </a:p>
          <a:p>
            <a:pPr lvl="1"/>
            <a:r>
              <a:rPr lang="en-US" dirty="0"/>
              <a:t>Powerful Software.</a:t>
            </a:r>
          </a:p>
          <a:p>
            <a:pPr lvl="1"/>
            <a:r>
              <a:rPr lang="en-US" dirty="0"/>
              <a:t>Powerful Hardware.</a:t>
            </a:r>
          </a:p>
          <a:p>
            <a:pPr lvl="1"/>
            <a:r>
              <a:rPr lang="en-US" dirty="0"/>
              <a:t>Privacy, Security, and Ethics.</a:t>
            </a:r>
          </a:p>
          <a:p>
            <a:pPr lvl="1"/>
            <a:r>
              <a:rPr lang="en-US" dirty="0"/>
              <a:t>Organizations.</a:t>
            </a:r>
          </a:p>
          <a:p>
            <a:pPr lvl="1"/>
            <a:r>
              <a:rPr lang="en-US" dirty="0"/>
              <a:t>Changing Times.</a:t>
            </a:r>
          </a:p>
        </p:txBody>
      </p:sp>
      <p:pic>
        <p:nvPicPr>
          <p:cNvPr id="7" name="Picture 6" descr="Group of students in library looking at floating hologram screens."/>
          <p:cNvPicPr>
            <a:picLocks noChangeAspect="1"/>
          </p:cNvPicPr>
          <p:nvPr/>
        </p:nvPicPr>
        <p:blipFill>
          <a:blip r:embed="rId3"/>
          <a:stretch>
            <a:fillRect/>
          </a:stretch>
        </p:blipFill>
        <p:spPr>
          <a:xfrm>
            <a:off x="4746909" y="2055250"/>
            <a:ext cx="4054191" cy="2706859"/>
          </a:xfrm>
          <a:prstGeom prst="rect">
            <a:avLst/>
          </a:prstGeom>
        </p:spPr>
      </p:pic>
      <p:sp>
        <p:nvSpPr>
          <p:cNvPr id="5" name="Text Placeholder 4"/>
          <p:cNvSpPr>
            <a:spLocks noGrp="1"/>
          </p:cNvSpPr>
          <p:nvPr>
            <p:ph type="body" sz="quarter" idx="13"/>
          </p:nvPr>
        </p:nvSpPr>
        <p:spPr/>
        <p:txBody>
          <a:bodyPr/>
          <a:lstStyle/>
          <a:p>
            <a:r>
              <a:rPr lang="en-US" dirty="0" err="1"/>
              <a:t>Wavebreakmedia</a:t>
            </a:r>
            <a:r>
              <a:rPr lang="en-US" dirty="0"/>
              <a:t>/</a:t>
            </a:r>
            <a:r>
              <a:rPr lang="en-US" dirty="0" err="1"/>
              <a:t>Shutterstock</a:t>
            </a:r>
            <a:endParaRPr lang="en-US" dirty="0"/>
          </a:p>
        </p:txBody>
      </p:sp>
      <p:sp>
        <p:nvSpPr>
          <p:cNvPr id="6" name="Slide Number Placeholder 5"/>
          <p:cNvSpPr>
            <a:spLocks noGrp="1"/>
          </p:cNvSpPr>
          <p:nvPr>
            <p:ph type="sldNum" sz="quarter" idx="10"/>
          </p:nvPr>
        </p:nvSpPr>
        <p:spPr/>
        <p:txBody>
          <a:bodyPr/>
          <a:lstStyle/>
          <a:p>
            <a:fld id="{68151E55-6873-49E2-B8D5-2F265E6F1973}" type="slidenum">
              <a:rPr lang="en-US" smtClean="0"/>
              <a:t>23</a:t>
            </a:fld>
            <a:endParaRPr lang="en-US" dirty="0"/>
          </a:p>
        </p:txBody>
      </p:sp>
    </p:spTree>
    <p:extLst>
      <p:ext uri="{BB962C8B-B14F-4D97-AF65-F5344CB8AC3E}">
        <p14:creationId xmlns:p14="http://schemas.microsoft.com/office/powerpoint/2010/main" val="1378300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Ended Questions</a:t>
            </a:r>
          </a:p>
        </p:txBody>
      </p:sp>
      <p:sp>
        <p:nvSpPr>
          <p:cNvPr id="3" name="Content Placeholder 2"/>
          <p:cNvSpPr>
            <a:spLocks noGrp="1"/>
          </p:cNvSpPr>
          <p:nvPr>
            <p:ph sz="quarter" idx="11"/>
          </p:nvPr>
        </p:nvSpPr>
        <p:spPr>
          <a:xfrm>
            <a:off x="342900" y="1276709"/>
            <a:ext cx="8458200" cy="5215531"/>
          </a:xfrm>
        </p:spPr>
        <p:txBody>
          <a:bodyPr>
            <a:normAutofit/>
          </a:bodyPr>
          <a:lstStyle/>
          <a:p>
            <a:pPr marL="402336" indent="-402336">
              <a:buFont typeface="+mj-lt"/>
              <a:buAutoNum type="arabicPeriod"/>
            </a:pPr>
            <a:r>
              <a:rPr lang="en-US" sz="2200" dirty="0"/>
              <a:t>Explain the parts of an information system. What part do people play in this system?</a:t>
            </a:r>
          </a:p>
          <a:p>
            <a:pPr marL="402336" indent="-402336">
              <a:buFont typeface="+mj-lt"/>
              <a:buAutoNum type="arabicPeriod"/>
            </a:pPr>
            <a:r>
              <a:rPr lang="en-US" sz="2200" dirty="0"/>
              <a:t>What is system software?  What kinds of programs are included in system software?</a:t>
            </a:r>
          </a:p>
          <a:p>
            <a:pPr marL="402336" indent="-402336">
              <a:buFont typeface="+mj-lt"/>
              <a:buAutoNum type="arabicPeriod"/>
            </a:pPr>
            <a:r>
              <a:rPr lang="en-US" sz="2200" dirty="0"/>
              <a:t>Define and compare general-purpose applications, specialized applications, and apps. Describe some different types of general-purpose applications. Describe some types of specialized applications.</a:t>
            </a:r>
          </a:p>
          <a:p>
            <a:pPr marL="402336" indent="-402336">
              <a:buFont typeface="+mj-lt"/>
              <a:buAutoNum type="arabicPeriod"/>
            </a:pPr>
            <a:r>
              <a:rPr lang="en-US" sz="2200" dirty="0"/>
              <a:t>Describe the different types of computers. What is the most common type? What are the types of personal computers?</a:t>
            </a:r>
          </a:p>
          <a:p>
            <a:pPr marL="402336" indent="-402336">
              <a:buFont typeface="+mj-lt"/>
              <a:buAutoNum type="arabicPeriod"/>
            </a:pPr>
            <a:r>
              <a:rPr lang="en-US" sz="2200" dirty="0"/>
              <a:t>What is connectivity? What is a computer network? What are the Internet and the Web? What are cloud computing, the wireless revolution, and </a:t>
            </a:r>
            <a:r>
              <a:rPr lang="en-US" sz="2200" dirty="0" err="1"/>
              <a:t>IoT</a:t>
            </a:r>
            <a:r>
              <a:rPr lang="en-US" sz="2200" dirty="0"/>
              <a:t>?</a:t>
            </a:r>
          </a:p>
        </p:txBody>
      </p:sp>
      <p:sp>
        <p:nvSpPr>
          <p:cNvPr id="6" name="Slide Number Placeholder 5"/>
          <p:cNvSpPr>
            <a:spLocks noGrp="1"/>
          </p:cNvSpPr>
          <p:nvPr>
            <p:ph type="sldNum" sz="quarter" idx="10"/>
          </p:nvPr>
        </p:nvSpPr>
        <p:spPr/>
        <p:txBody>
          <a:bodyPr/>
          <a:lstStyle/>
          <a:p>
            <a:fld id="{68151E55-6873-49E2-B8D5-2F265E6F1973}" type="slidenum">
              <a:rPr lang="en-US" smtClean="0"/>
              <a:t>24</a:t>
            </a:fld>
            <a:endParaRPr lang="en-US" dirty="0"/>
          </a:p>
        </p:txBody>
      </p:sp>
    </p:spTree>
    <p:extLst>
      <p:ext uri="{BB962C8B-B14F-4D97-AF65-F5344CB8AC3E}">
        <p14:creationId xmlns:p14="http://schemas.microsoft.com/office/powerpoint/2010/main" val="2234524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1"/>
          </p:nvPr>
        </p:nvSpPr>
        <p:spPr>
          <a:xfrm>
            <a:off x="342900" y="1276710"/>
            <a:ext cx="8458200" cy="2137050"/>
          </a:xfrm>
        </p:spPr>
        <p:txBody>
          <a:bodyPr>
            <a:normAutofit/>
          </a:bodyPr>
          <a:lstStyle/>
          <a:p>
            <a:r>
              <a:rPr lang="en-US" sz="2000" dirty="0"/>
              <a:t>Purpose of this book.</a:t>
            </a:r>
          </a:p>
          <a:p>
            <a:r>
              <a:rPr lang="en-US" sz="2000" dirty="0"/>
              <a:t>Help users become highly efficient and effective computer users.</a:t>
            </a:r>
          </a:p>
          <a:p>
            <a:r>
              <a:rPr lang="en-US" sz="2000" dirty="0"/>
              <a:t>Teach how to use:</a:t>
            </a:r>
          </a:p>
          <a:p>
            <a:pPr marL="402336" indent="-402336">
              <a:buFont typeface="+mj-lt"/>
              <a:buAutoNum type="arabicPeriod"/>
            </a:pPr>
            <a:r>
              <a:rPr lang="en-US" sz="2000" dirty="0"/>
              <a:t>Apps and application software.</a:t>
            </a:r>
          </a:p>
          <a:p>
            <a:pPr marL="402336" indent="-402336">
              <a:buFont typeface="+mj-lt"/>
              <a:buAutoNum type="arabicPeriod"/>
            </a:pPr>
            <a:r>
              <a:rPr lang="en-US" sz="2000" dirty="0"/>
              <a:t>Computer hardware.</a:t>
            </a:r>
          </a:p>
        </p:txBody>
      </p:sp>
      <p:sp>
        <p:nvSpPr>
          <p:cNvPr id="4" name="Content Placeholder 3"/>
          <p:cNvSpPr>
            <a:spLocks noGrp="1"/>
          </p:cNvSpPr>
          <p:nvPr>
            <p:ph sz="quarter" idx="14"/>
          </p:nvPr>
        </p:nvSpPr>
        <p:spPr>
          <a:xfrm>
            <a:off x="342900" y="3505200"/>
            <a:ext cx="8458200" cy="1747520"/>
          </a:xfrm>
        </p:spPr>
        <p:txBody>
          <a:bodyPr>
            <a:normAutofit/>
          </a:bodyPr>
          <a:lstStyle/>
          <a:p>
            <a:pPr marL="622800" lvl="1" indent="-320400"/>
            <a:r>
              <a:rPr lang="en-US" sz="2000" dirty="0"/>
              <a:t>Mobile </a:t>
            </a:r>
            <a:r>
              <a:rPr lang="en-US" sz="2000" dirty="0" err="1"/>
              <a:t>devices</a:t>
            </a:r>
            <a:r>
              <a:rPr lang="en-US" sz="2000" dirty="0"/>
              <a:t>.</a:t>
            </a:r>
          </a:p>
          <a:p>
            <a:pPr marL="622800" lvl="1" indent="-320400"/>
            <a:r>
              <a:rPr lang="en-US" sz="2000" dirty="0"/>
              <a:t>Smartphones.</a:t>
            </a:r>
          </a:p>
          <a:p>
            <a:pPr marL="622800" lvl="1" indent="-320400"/>
            <a:r>
              <a:rPr lang="en-US" sz="2000" dirty="0" err="1"/>
              <a:t>Tablets</a:t>
            </a:r>
            <a:r>
              <a:rPr lang="en-US" sz="2000" dirty="0"/>
              <a:t>.</a:t>
            </a:r>
          </a:p>
          <a:p>
            <a:pPr marL="622800" lvl="1" indent="-320400"/>
            <a:r>
              <a:rPr lang="en-US" sz="2000" dirty="0"/>
              <a:t>Laptops.</a:t>
            </a:r>
          </a:p>
        </p:txBody>
      </p:sp>
      <p:sp>
        <p:nvSpPr>
          <p:cNvPr id="5" name="Content Placeholder 4"/>
          <p:cNvSpPr>
            <a:spLocks noGrp="1"/>
          </p:cNvSpPr>
          <p:nvPr>
            <p:ph sz="quarter" idx="15"/>
          </p:nvPr>
        </p:nvSpPr>
        <p:spPr>
          <a:xfrm>
            <a:off x="342900" y="5344160"/>
            <a:ext cx="8458200" cy="416560"/>
          </a:xfrm>
        </p:spPr>
        <p:txBody>
          <a:bodyPr>
            <a:normAutofit/>
          </a:bodyPr>
          <a:lstStyle/>
          <a:p>
            <a:pPr marL="402336" indent="-402336">
              <a:buFont typeface="+mj-lt"/>
              <a:buAutoNum type="arabicPeriod" startAt="3"/>
            </a:pPr>
            <a:r>
              <a:rPr lang="en-US" sz="2000" dirty="0"/>
              <a:t>The Internet.</a:t>
            </a:r>
          </a:p>
        </p:txBody>
      </p:sp>
      <p:sp>
        <p:nvSpPr>
          <p:cNvPr id="6" name="Content Placeholder 5"/>
          <p:cNvSpPr>
            <a:spLocks noGrp="1"/>
          </p:cNvSpPr>
          <p:nvPr>
            <p:ph sz="quarter" idx="16"/>
          </p:nvPr>
        </p:nvSpPr>
        <p:spPr>
          <a:xfrm>
            <a:off x="342900" y="5852160"/>
            <a:ext cx="8458200" cy="670560"/>
          </a:xfrm>
        </p:spPr>
        <p:txBody>
          <a:bodyPr>
            <a:noAutofit/>
          </a:bodyPr>
          <a:lstStyle/>
          <a:p>
            <a:r>
              <a:rPr lang="en-US" sz="2000" dirty="0"/>
              <a:t>Illustrate the impact of technology on privacy and the environment and the role of personal and organizational ethics.</a:t>
            </a:r>
          </a:p>
        </p:txBody>
      </p:sp>
      <p:sp>
        <p:nvSpPr>
          <p:cNvPr id="11" name="Slide Number Placeholder 10"/>
          <p:cNvSpPr>
            <a:spLocks noGrp="1"/>
          </p:cNvSpPr>
          <p:nvPr>
            <p:ph type="sldNum" sz="quarter" idx="10"/>
          </p:nvPr>
        </p:nvSpPr>
        <p:spPr/>
        <p:txBody>
          <a:bodyPr/>
          <a:lstStyle/>
          <a:p>
            <a:fld id="{68151E55-6873-49E2-B8D5-2F265E6F1973}" type="slidenum">
              <a:rPr lang="en-US" smtClean="0"/>
              <a:t>3</a:t>
            </a:fld>
            <a:endParaRPr lang="en-US" dirty="0"/>
          </a:p>
        </p:txBody>
      </p:sp>
    </p:spTree>
    <p:extLst>
      <p:ext uri="{BB962C8B-B14F-4D97-AF65-F5344CB8AC3E}">
        <p14:creationId xmlns:p14="http://schemas.microsoft.com/office/powerpoint/2010/main" val="1344224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an Information System</a:t>
            </a:r>
          </a:p>
        </p:txBody>
      </p:sp>
      <p:sp>
        <p:nvSpPr>
          <p:cNvPr id="3" name="Content Placeholder 2"/>
          <p:cNvSpPr>
            <a:spLocks noGrp="1"/>
          </p:cNvSpPr>
          <p:nvPr>
            <p:ph sz="quarter" idx="11"/>
          </p:nvPr>
        </p:nvSpPr>
        <p:spPr/>
        <p:txBody>
          <a:bodyPr/>
          <a:lstStyle/>
          <a:p>
            <a:pPr lvl="1"/>
            <a:r>
              <a:rPr lang="en-US" dirty="0"/>
              <a:t>People.</a:t>
            </a:r>
          </a:p>
          <a:p>
            <a:pPr lvl="1"/>
            <a:r>
              <a:rPr lang="en-US" dirty="0"/>
              <a:t>Procedures.</a:t>
            </a:r>
          </a:p>
          <a:p>
            <a:pPr lvl="1"/>
            <a:r>
              <a:rPr lang="en-US" dirty="0"/>
              <a:t>Software.</a:t>
            </a:r>
          </a:p>
          <a:p>
            <a:pPr lvl="1"/>
            <a:r>
              <a:rPr lang="en-US" dirty="0"/>
              <a:t>Hardware.</a:t>
            </a:r>
          </a:p>
          <a:p>
            <a:pPr lvl="1"/>
            <a:r>
              <a:rPr lang="en-US" dirty="0"/>
              <a:t>Data.</a:t>
            </a:r>
          </a:p>
          <a:p>
            <a:pPr lvl="1"/>
            <a:r>
              <a:rPr lang="en-US" dirty="0"/>
              <a:t>Internet.</a:t>
            </a:r>
          </a:p>
        </p:txBody>
      </p:sp>
      <p:sp>
        <p:nvSpPr>
          <p:cNvPr id="6" name="Slide Number Placeholder 5"/>
          <p:cNvSpPr>
            <a:spLocks noGrp="1"/>
          </p:cNvSpPr>
          <p:nvPr>
            <p:ph type="sldNum" sz="quarter" idx="10"/>
          </p:nvPr>
        </p:nvSpPr>
        <p:spPr/>
        <p:txBody>
          <a:bodyPr/>
          <a:lstStyle/>
          <a:p>
            <a:fld id="{68151E55-6873-49E2-B8D5-2F265E6F1973}" type="slidenum">
              <a:rPr lang="en-US" smtClean="0"/>
              <a:t>4</a:t>
            </a:fld>
            <a:endParaRPr lang="en-US" dirty="0"/>
          </a:p>
        </p:txBody>
      </p:sp>
    </p:spTree>
    <p:extLst>
      <p:ext uri="{BB962C8B-B14F-4D97-AF65-F5344CB8AC3E}">
        <p14:creationId xmlns:p14="http://schemas.microsoft.com/office/powerpoint/2010/main" val="3466386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a:t>
            </a:r>
          </a:p>
        </p:txBody>
      </p:sp>
      <p:sp>
        <p:nvSpPr>
          <p:cNvPr id="3" name="Content Placeholder 2"/>
          <p:cNvSpPr>
            <a:spLocks noGrp="1"/>
          </p:cNvSpPr>
          <p:nvPr>
            <p:ph sz="quarter" idx="11"/>
          </p:nvPr>
        </p:nvSpPr>
        <p:spPr>
          <a:xfrm>
            <a:off x="342900" y="1276709"/>
            <a:ext cx="4117340" cy="5047891"/>
          </a:xfrm>
        </p:spPr>
        <p:txBody>
          <a:bodyPr>
            <a:normAutofit/>
          </a:bodyPr>
          <a:lstStyle/>
          <a:p>
            <a:r>
              <a:rPr lang="en-US" dirty="0"/>
              <a:t>Most important part of any system.</a:t>
            </a:r>
          </a:p>
          <a:p>
            <a:r>
              <a:rPr lang="en-US" dirty="0"/>
              <a:t>Ways this text helps you become a more efficient and effective computer users.</a:t>
            </a:r>
          </a:p>
          <a:p>
            <a:pPr lvl="1"/>
            <a:r>
              <a:rPr lang="en-US" dirty="0"/>
              <a:t>Making IT Work for You.</a:t>
            </a:r>
          </a:p>
          <a:p>
            <a:pPr lvl="1"/>
            <a:r>
              <a:rPr lang="en-US" dirty="0"/>
              <a:t>Tips.</a:t>
            </a:r>
          </a:p>
          <a:p>
            <a:pPr lvl="1"/>
            <a:r>
              <a:rPr lang="en-US" dirty="0"/>
              <a:t>Privacy.</a:t>
            </a:r>
          </a:p>
          <a:p>
            <a:pPr lvl="1"/>
            <a:r>
              <a:rPr lang="en-US" dirty="0"/>
              <a:t>Community.</a:t>
            </a:r>
          </a:p>
          <a:p>
            <a:pPr lvl="1"/>
            <a:r>
              <a:rPr lang="en-US" dirty="0"/>
              <a:t>Ethics.</a:t>
            </a:r>
          </a:p>
          <a:p>
            <a:pPr lvl="1"/>
            <a:r>
              <a:rPr lang="en-US" dirty="0"/>
              <a:t>Careers in IT.</a:t>
            </a:r>
          </a:p>
        </p:txBody>
      </p:sp>
      <p:pic>
        <p:nvPicPr>
          <p:cNvPr id="7" name="Picture 6" descr="Group of six people working together on laptop computers."/>
          <p:cNvPicPr>
            <a:picLocks noChangeAspect="1"/>
          </p:cNvPicPr>
          <p:nvPr/>
        </p:nvPicPr>
        <p:blipFill>
          <a:blip r:embed="rId3"/>
          <a:stretch>
            <a:fillRect/>
          </a:stretch>
        </p:blipFill>
        <p:spPr>
          <a:xfrm>
            <a:off x="4773320" y="2230001"/>
            <a:ext cx="4109060" cy="2743438"/>
          </a:xfrm>
          <a:prstGeom prst="rect">
            <a:avLst/>
          </a:prstGeom>
        </p:spPr>
      </p:pic>
      <p:sp>
        <p:nvSpPr>
          <p:cNvPr id="5" name="Text Placeholder 4"/>
          <p:cNvSpPr>
            <a:spLocks noGrp="1"/>
          </p:cNvSpPr>
          <p:nvPr>
            <p:ph type="body" sz="quarter" idx="13"/>
          </p:nvPr>
        </p:nvSpPr>
        <p:spPr/>
        <p:txBody>
          <a:bodyPr/>
          <a:lstStyle/>
          <a:p>
            <a:r>
              <a:rPr lang="en-US" dirty="0" err="1"/>
              <a:t>Goodluz</a:t>
            </a:r>
            <a:r>
              <a:rPr lang="en-US" dirty="0"/>
              <a:t>/</a:t>
            </a:r>
            <a:r>
              <a:rPr lang="en-US" dirty="0" err="1"/>
              <a:t>Shutterstock</a:t>
            </a:r>
            <a:endParaRPr lang="en-US" dirty="0"/>
          </a:p>
        </p:txBody>
      </p:sp>
      <p:sp>
        <p:nvSpPr>
          <p:cNvPr id="6" name="Slide Number Placeholder 5"/>
          <p:cNvSpPr>
            <a:spLocks noGrp="1"/>
          </p:cNvSpPr>
          <p:nvPr>
            <p:ph type="sldNum" sz="quarter" idx="10"/>
          </p:nvPr>
        </p:nvSpPr>
        <p:spPr/>
        <p:txBody>
          <a:bodyPr/>
          <a:lstStyle/>
          <a:p>
            <a:fld id="{68151E55-6873-49E2-B8D5-2F265E6F1973}" type="slidenum">
              <a:rPr lang="en-US" smtClean="0"/>
              <a:t>5</a:t>
            </a:fld>
            <a:endParaRPr lang="en-US" dirty="0"/>
          </a:p>
        </p:txBody>
      </p:sp>
    </p:spTree>
    <p:extLst>
      <p:ext uri="{BB962C8B-B14F-4D97-AF65-F5344CB8AC3E}">
        <p14:creationId xmlns:p14="http://schemas.microsoft.com/office/powerpoint/2010/main" val="3324388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sp>
        <p:nvSpPr>
          <p:cNvPr id="3" name="Content Placeholder 2"/>
          <p:cNvSpPr>
            <a:spLocks noGrp="1"/>
          </p:cNvSpPr>
          <p:nvPr>
            <p:ph sz="quarter" idx="11"/>
          </p:nvPr>
        </p:nvSpPr>
        <p:spPr>
          <a:xfrm>
            <a:off x="342900" y="1276709"/>
            <a:ext cx="8458200" cy="1314091"/>
          </a:xfrm>
        </p:spPr>
        <p:txBody>
          <a:bodyPr>
            <a:normAutofit lnSpcReduction="10000"/>
          </a:bodyPr>
          <a:lstStyle/>
          <a:p>
            <a:r>
              <a:rPr lang="en-US" dirty="0"/>
              <a:t>Software/Programs.</a:t>
            </a:r>
          </a:p>
          <a:p>
            <a:pPr lvl="1"/>
            <a:r>
              <a:rPr lang="en-US" dirty="0"/>
              <a:t>Tell the computer how to process data into the form you want.</a:t>
            </a:r>
          </a:p>
        </p:txBody>
      </p:sp>
      <p:sp>
        <p:nvSpPr>
          <p:cNvPr id="4" name="Content Placeholder 3"/>
          <p:cNvSpPr>
            <a:spLocks noGrp="1"/>
          </p:cNvSpPr>
          <p:nvPr>
            <p:ph sz="quarter" idx="14"/>
          </p:nvPr>
        </p:nvSpPr>
        <p:spPr>
          <a:xfrm>
            <a:off x="342900" y="2722881"/>
            <a:ext cx="8458200" cy="3525520"/>
          </a:xfrm>
        </p:spPr>
        <p:txBody>
          <a:bodyPr/>
          <a:lstStyle/>
          <a:p>
            <a:r>
              <a:rPr lang="en-US" dirty="0"/>
              <a:t>Two major kinds of software:</a:t>
            </a:r>
          </a:p>
          <a:p>
            <a:pPr lvl="1"/>
            <a:r>
              <a:rPr lang="en-US" dirty="0"/>
              <a:t>System Software: Software used by computers.</a:t>
            </a:r>
          </a:p>
          <a:p>
            <a:pPr lvl="1"/>
            <a:r>
              <a:rPr lang="en-US" dirty="0"/>
              <a:t>Application Software: Software you use.</a:t>
            </a:r>
          </a:p>
        </p:txBody>
      </p:sp>
      <p:sp>
        <p:nvSpPr>
          <p:cNvPr id="7" name="Slide Number Placeholder 6"/>
          <p:cNvSpPr>
            <a:spLocks noGrp="1"/>
          </p:cNvSpPr>
          <p:nvPr>
            <p:ph type="sldNum" sz="quarter" idx="10"/>
          </p:nvPr>
        </p:nvSpPr>
        <p:spPr/>
        <p:txBody>
          <a:bodyPr/>
          <a:lstStyle/>
          <a:p>
            <a:fld id="{68151E55-6873-49E2-B8D5-2F265E6F1973}" type="slidenum">
              <a:rPr lang="en-US" smtClean="0"/>
              <a:t>6</a:t>
            </a:fld>
            <a:endParaRPr lang="en-US" dirty="0"/>
          </a:p>
        </p:txBody>
      </p:sp>
    </p:spTree>
    <p:extLst>
      <p:ext uri="{BB962C8B-B14F-4D97-AF65-F5344CB8AC3E}">
        <p14:creationId xmlns:p14="http://schemas.microsoft.com/office/powerpoint/2010/main" val="2729513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Software</a:t>
            </a:r>
          </a:p>
        </p:txBody>
      </p:sp>
      <p:sp>
        <p:nvSpPr>
          <p:cNvPr id="3" name="Content Placeholder 2"/>
          <p:cNvSpPr>
            <a:spLocks noGrp="1"/>
          </p:cNvSpPr>
          <p:nvPr>
            <p:ph sz="quarter" idx="11"/>
          </p:nvPr>
        </p:nvSpPr>
        <p:spPr/>
        <p:txBody>
          <a:bodyPr/>
          <a:lstStyle/>
          <a:p>
            <a:r>
              <a:rPr lang="en-US" dirty="0"/>
              <a:t>Software that enables application software to interact with the computer hardware.</a:t>
            </a:r>
          </a:p>
          <a:p>
            <a:r>
              <a:rPr lang="en-US" dirty="0"/>
              <a:t>Background software helps manage resources.</a:t>
            </a:r>
          </a:p>
          <a:p>
            <a:r>
              <a:rPr lang="en-US" dirty="0"/>
              <a:t>Collection of system programs including:</a:t>
            </a:r>
          </a:p>
          <a:p>
            <a:pPr lvl="1"/>
            <a:r>
              <a:rPr lang="en-US" dirty="0"/>
              <a:t>Operating Systems(OS).</a:t>
            </a:r>
          </a:p>
          <a:p>
            <a:pPr lvl="1"/>
            <a:r>
              <a:rPr lang="en-US" dirty="0"/>
              <a:t>Utilities.</a:t>
            </a:r>
          </a:p>
        </p:txBody>
      </p:sp>
      <p:sp>
        <p:nvSpPr>
          <p:cNvPr id="6" name="Slide Number Placeholder 5"/>
          <p:cNvSpPr>
            <a:spLocks noGrp="1"/>
          </p:cNvSpPr>
          <p:nvPr>
            <p:ph type="sldNum" sz="quarter" idx="10"/>
          </p:nvPr>
        </p:nvSpPr>
        <p:spPr/>
        <p:txBody>
          <a:bodyPr/>
          <a:lstStyle/>
          <a:p>
            <a:fld id="{68151E55-6873-49E2-B8D5-2F265E6F1973}" type="slidenum">
              <a:rPr lang="en-US" smtClean="0"/>
              <a:t>7</a:t>
            </a:fld>
            <a:endParaRPr lang="en-US" dirty="0"/>
          </a:p>
        </p:txBody>
      </p:sp>
    </p:spTree>
    <p:extLst>
      <p:ext uri="{BB962C8B-B14F-4D97-AF65-F5344CB8AC3E}">
        <p14:creationId xmlns:p14="http://schemas.microsoft.com/office/powerpoint/2010/main" val="643568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  </a:t>
            </a:r>
          </a:p>
        </p:txBody>
      </p:sp>
      <p:sp>
        <p:nvSpPr>
          <p:cNvPr id="3" name="Content Placeholder 2"/>
          <p:cNvSpPr>
            <a:spLocks noGrp="1"/>
          </p:cNvSpPr>
          <p:nvPr>
            <p:ph sz="quarter" idx="11"/>
          </p:nvPr>
        </p:nvSpPr>
        <p:spPr>
          <a:xfrm>
            <a:off x="342900" y="1276711"/>
            <a:ext cx="4147820" cy="3366410"/>
          </a:xfrm>
        </p:spPr>
        <p:txBody>
          <a:bodyPr>
            <a:normAutofit/>
          </a:bodyPr>
          <a:lstStyle/>
          <a:p>
            <a:r>
              <a:rPr lang="en-US" sz="1800" dirty="0"/>
              <a:t>Coordinates computer resources.</a:t>
            </a:r>
          </a:p>
          <a:p>
            <a:r>
              <a:rPr lang="en-US" sz="1800" dirty="0"/>
              <a:t>Provides the user interface.</a:t>
            </a:r>
          </a:p>
          <a:p>
            <a:r>
              <a:rPr lang="en-US" sz="1800" dirty="0"/>
              <a:t>Runs applications.</a:t>
            </a:r>
          </a:p>
          <a:p>
            <a:r>
              <a:rPr lang="en-US" sz="1800" dirty="0"/>
              <a:t>Types of Operating Systems:</a:t>
            </a:r>
          </a:p>
          <a:p>
            <a:pPr marL="291600" indent="-291600">
              <a:buFont typeface="Arial" panose="020B0604020202020204" pitchFamily="34" charset="0"/>
              <a:buChar char="•"/>
            </a:pPr>
            <a:r>
              <a:rPr lang="en-US" sz="1800" dirty="0"/>
              <a:t>Embedded operating system.</a:t>
            </a:r>
          </a:p>
          <a:p>
            <a:pPr marL="622800" lvl="1" indent="-320400"/>
            <a:r>
              <a:rPr lang="en-US" sz="1800" dirty="0"/>
              <a:t>Used by Smartphones, tablets, and other mobile devices.</a:t>
            </a:r>
          </a:p>
          <a:p>
            <a:pPr marL="622800" lvl="1" indent="-320400"/>
            <a:r>
              <a:rPr lang="en-US" sz="1800" dirty="0"/>
              <a:t>Also known as real-time operating systems (R</a:t>
            </a:r>
            <a:r>
              <a:rPr lang="en-US" sz="100" dirty="0"/>
              <a:t> </a:t>
            </a:r>
            <a:r>
              <a:rPr lang="en-US" sz="1800" dirty="0"/>
              <a:t>T</a:t>
            </a:r>
            <a:r>
              <a:rPr lang="en-US" sz="100" dirty="0"/>
              <a:t> </a:t>
            </a:r>
            <a:r>
              <a:rPr lang="en-US" sz="1800" dirty="0"/>
              <a:t>O</a:t>
            </a:r>
            <a:r>
              <a:rPr lang="en-US" sz="100" dirty="0"/>
              <a:t> </a:t>
            </a:r>
            <a:r>
              <a:rPr lang="en-US" sz="1800" dirty="0"/>
              <a:t>S).</a:t>
            </a:r>
          </a:p>
        </p:txBody>
      </p:sp>
      <p:sp>
        <p:nvSpPr>
          <p:cNvPr id="4" name="Content Placeholder 3"/>
          <p:cNvSpPr>
            <a:spLocks noGrp="1"/>
          </p:cNvSpPr>
          <p:nvPr>
            <p:ph sz="quarter" idx="14"/>
          </p:nvPr>
        </p:nvSpPr>
        <p:spPr>
          <a:xfrm>
            <a:off x="342900" y="4764725"/>
            <a:ext cx="4147820" cy="823275"/>
          </a:xfrm>
        </p:spPr>
        <p:txBody>
          <a:bodyPr>
            <a:normAutofit/>
          </a:bodyPr>
          <a:lstStyle/>
          <a:p>
            <a:pPr marL="291600" indent="-291600">
              <a:buFont typeface="Arial" panose="020B0604020202020204" pitchFamily="34" charset="0"/>
              <a:buChar char="•"/>
            </a:pPr>
            <a:r>
              <a:rPr lang="en-US" sz="1800" dirty="0"/>
              <a:t>Standalone operating system.</a:t>
            </a:r>
          </a:p>
          <a:p>
            <a:pPr marL="622800" lvl="1" indent="-320400"/>
            <a:r>
              <a:rPr lang="en-US" sz="1800" dirty="0"/>
              <a:t>Used by desktops.</a:t>
            </a:r>
          </a:p>
        </p:txBody>
      </p:sp>
      <p:sp>
        <p:nvSpPr>
          <p:cNvPr id="5" name="Content Placeholder 4"/>
          <p:cNvSpPr>
            <a:spLocks noGrp="1"/>
          </p:cNvSpPr>
          <p:nvPr>
            <p:ph sz="quarter" idx="15"/>
          </p:nvPr>
        </p:nvSpPr>
        <p:spPr>
          <a:xfrm>
            <a:off x="342900" y="5709604"/>
            <a:ext cx="4569568" cy="853755"/>
          </a:xfrm>
        </p:spPr>
        <p:txBody>
          <a:bodyPr>
            <a:noAutofit/>
          </a:bodyPr>
          <a:lstStyle/>
          <a:p>
            <a:pPr marL="291600" indent="-291600">
              <a:buFont typeface="Arial" panose="020B0604020202020204" pitchFamily="34" charset="0"/>
              <a:buChar char="•"/>
            </a:pPr>
            <a:r>
              <a:rPr lang="en-US" sz="1800" dirty="0"/>
              <a:t>Networking operating systems. </a:t>
            </a:r>
            <a:r>
              <a:rPr lang="zh-CN" altLang="en-US" sz="1800" dirty="0"/>
              <a:t>（</a:t>
            </a:r>
            <a:r>
              <a:rPr lang="en-US" altLang="zh-CN" sz="1800" dirty="0"/>
              <a:t>NOS</a:t>
            </a:r>
            <a:r>
              <a:rPr lang="zh-CN" altLang="en-US" sz="1800" dirty="0"/>
              <a:t>）</a:t>
            </a:r>
            <a:endParaRPr lang="en-US" sz="1800" dirty="0"/>
          </a:p>
          <a:p>
            <a:pPr marL="622800" lvl="1" indent="-320400"/>
            <a:r>
              <a:rPr lang="en-US" sz="1800" dirty="0"/>
              <a:t>Used to run networks.</a:t>
            </a:r>
          </a:p>
        </p:txBody>
      </p:sp>
      <p:pic>
        <p:nvPicPr>
          <p:cNvPr id="12" name="Picture 11" descr="Windows 10 desktop interface with Start menu displayed, and features menu dialog in background."/>
          <p:cNvPicPr>
            <a:picLocks noChangeAspect="1"/>
          </p:cNvPicPr>
          <p:nvPr/>
        </p:nvPicPr>
        <p:blipFill>
          <a:blip r:embed="rId3"/>
          <a:stretch>
            <a:fillRect/>
          </a:stretch>
        </p:blipFill>
        <p:spPr>
          <a:xfrm>
            <a:off x="4984192" y="1455592"/>
            <a:ext cx="3499407" cy="2182557"/>
          </a:xfrm>
          <a:prstGeom prst="rect">
            <a:avLst/>
          </a:prstGeom>
        </p:spPr>
      </p:pic>
      <p:pic>
        <p:nvPicPr>
          <p:cNvPr id="13" name="Picture 12" descr="MacOS operating system with browser window open, displayed on laptop computer."/>
          <p:cNvPicPr>
            <a:picLocks noChangeAspect="1"/>
          </p:cNvPicPr>
          <p:nvPr/>
        </p:nvPicPr>
        <p:blipFill>
          <a:blip r:embed="rId4"/>
          <a:stretch>
            <a:fillRect/>
          </a:stretch>
        </p:blipFill>
        <p:spPr>
          <a:xfrm>
            <a:off x="5374996" y="3918106"/>
            <a:ext cx="3499407" cy="2206943"/>
          </a:xfrm>
          <a:prstGeom prst="rect">
            <a:avLst/>
          </a:prstGeom>
        </p:spPr>
      </p:pic>
      <p:sp>
        <p:nvSpPr>
          <p:cNvPr id="10" name="Text Placeholder 9"/>
          <p:cNvSpPr>
            <a:spLocks noGrp="1"/>
          </p:cNvSpPr>
          <p:nvPr>
            <p:ph type="body" sz="quarter" idx="13"/>
          </p:nvPr>
        </p:nvSpPr>
        <p:spPr/>
        <p:txBody>
          <a:bodyPr/>
          <a:lstStyle/>
          <a:p>
            <a:r>
              <a:rPr lang="en-US" dirty="0"/>
              <a:t>Microsoft </a:t>
            </a:r>
            <a:r>
              <a:rPr lang="en-US" dirty="0" err="1"/>
              <a:t>Corportation</a:t>
            </a:r>
            <a:r>
              <a:rPr lang="en-US" dirty="0"/>
              <a:t>; </a:t>
            </a:r>
            <a:r>
              <a:rPr lang="en-US" dirty="0" err="1"/>
              <a:t>Applie</a:t>
            </a:r>
            <a:r>
              <a:rPr lang="en-US" dirty="0"/>
              <a:t>, Inc.</a:t>
            </a:r>
          </a:p>
        </p:txBody>
      </p:sp>
      <p:sp>
        <p:nvSpPr>
          <p:cNvPr id="11" name="Slide Number Placeholder 10"/>
          <p:cNvSpPr>
            <a:spLocks noGrp="1"/>
          </p:cNvSpPr>
          <p:nvPr>
            <p:ph type="sldNum" sz="quarter" idx="10"/>
          </p:nvPr>
        </p:nvSpPr>
        <p:spPr/>
        <p:txBody>
          <a:bodyPr/>
          <a:lstStyle/>
          <a:p>
            <a:fld id="{68151E55-6873-49E2-B8D5-2F265E6F1973}" type="slidenum">
              <a:rPr lang="en-US" smtClean="0"/>
              <a:t>8</a:t>
            </a:fld>
            <a:endParaRPr lang="en-US" dirty="0"/>
          </a:p>
        </p:txBody>
      </p:sp>
    </p:spTree>
    <p:extLst>
      <p:ext uri="{BB962C8B-B14F-4D97-AF65-F5344CB8AC3E}">
        <p14:creationId xmlns:p14="http://schemas.microsoft.com/office/powerpoint/2010/main" val="1296654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a:t>
            </a:r>
          </a:p>
        </p:txBody>
      </p:sp>
      <p:sp>
        <p:nvSpPr>
          <p:cNvPr id="3" name="Content Placeholder 2"/>
          <p:cNvSpPr>
            <a:spLocks noGrp="1"/>
          </p:cNvSpPr>
          <p:nvPr>
            <p:ph sz="quarter" idx="11"/>
          </p:nvPr>
        </p:nvSpPr>
        <p:spPr/>
        <p:txBody>
          <a:bodyPr/>
          <a:lstStyle/>
          <a:p>
            <a:r>
              <a:rPr lang="en-US" dirty="0"/>
              <a:t>Perform specific tasks related to managing computer resources.</a:t>
            </a:r>
          </a:p>
          <a:p>
            <a:r>
              <a:rPr lang="en-US" dirty="0"/>
              <a:t>Example: Antivirus Program.</a:t>
            </a:r>
          </a:p>
          <a:p>
            <a:pPr marL="291600" indent="-291600">
              <a:buFont typeface="Arial" panose="020B0604020202020204" pitchFamily="34" charset="0"/>
              <a:buChar char="•"/>
            </a:pPr>
            <a:r>
              <a:rPr lang="en-US" dirty="0"/>
              <a:t>Protects from viruses.</a:t>
            </a:r>
          </a:p>
          <a:p>
            <a:pPr marL="622800" lvl="1" indent="-320400"/>
            <a:r>
              <a:rPr lang="en-US" dirty="0"/>
              <a:t>Can damage your software or hardware.</a:t>
            </a:r>
          </a:p>
          <a:p>
            <a:pPr marL="622800" lvl="1" indent="-320400"/>
            <a:r>
              <a:rPr lang="en-US" dirty="0"/>
              <a:t>Comprise the security and privacy of personal data.</a:t>
            </a:r>
          </a:p>
        </p:txBody>
      </p:sp>
      <p:sp>
        <p:nvSpPr>
          <p:cNvPr id="6" name="Slide Number Placeholder 5"/>
          <p:cNvSpPr>
            <a:spLocks noGrp="1"/>
          </p:cNvSpPr>
          <p:nvPr>
            <p:ph type="sldNum" sz="quarter" idx="10"/>
          </p:nvPr>
        </p:nvSpPr>
        <p:spPr/>
        <p:txBody>
          <a:bodyPr/>
          <a:lstStyle/>
          <a:p>
            <a:fld id="{68151E55-6873-49E2-B8D5-2F265E6F1973}" type="slidenum">
              <a:rPr lang="en-US" smtClean="0"/>
              <a:t>9</a:t>
            </a:fld>
            <a:endParaRPr lang="en-US" dirty="0"/>
          </a:p>
        </p:txBody>
      </p:sp>
    </p:spTree>
    <p:extLst>
      <p:ext uri="{BB962C8B-B14F-4D97-AF65-F5344CB8AC3E}">
        <p14:creationId xmlns:p14="http://schemas.microsoft.com/office/powerpoint/2010/main" val="3559256327"/>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E7BC6287-1E57-46F8-B46D-CC0ECE7CEE8E}"/>
    </a:ext>
  </a:extLst>
</a:theme>
</file>

<file path=ppt/theme/theme2.xml><?xml version="1.0" encoding="utf-8"?>
<a:theme xmlns:a="http://schemas.openxmlformats.org/drawingml/2006/main" name="MainContentSlideMaster">
  <a:themeElements>
    <a:clrScheme name="Custom 31">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B9FDA032-B3B1-4FDF-8A44-9303BC60C76A}"/>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AD8FA8EE-38E3-45B4-B8A8-91E7376F22D2}"/>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59A53402-BF8D-4356-9B02-35501F8B049D}"/>
    </a:ext>
  </a:extLst>
</a:theme>
</file>

<file path=ppt/theme/theme5.xml><?xml version="1.0" encoding="utf-8"?>
<a:theme xmlns:a="http://schemas.openxmlformats.org/drawingml/2006/main" name="ImageDescriptionAppendixSlideMaster">
  <a:themeElements>
    <a:clrScheme name="Custom 30">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002D0E3A-676D-4160-97AC-45FBF1A959A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Template_Editorial_v11_2020</Template>
  <TotalTime>3595</TotalTime>
  <Words>2995</Words>
  <Application>Microsoft Office PowerPoint</Application>
  <PresentationFormat>全屏显示(4:3)</PresentationFormat>
  <Paragraphs>364</Paragraphs>
  <Slides>24</Slides>
  <Notes>24</Notes>
  <HiddenSlides>0</HiddenSlides>
  <MMClips>0</MMClips>
  <ScaleCrop>false</ScaleCrop>
  <HeadingPairs>
    <vt:vector size="6" baseType="variant">
      <vt:variant>
        <vt:lpstr>已用的字体</vt:lpstr>
      </vt:variant>
      <vt:variant>
        <vt:i4>3</vt:i4>
      </vt:variant>
      <vt:variant>
        <vt:lpstr>主题</vt:lpstr>
      </vt:variant>
      <vt:variant>
        <vt:i4>5</vt:i4>
      </vt:variant>
      <vt:variant>
        <vt:lpstr>幻灯片标题</vt:lpstr>
      </vt:variant>
      <vt:variant>
        <vt:i4>24</vt:i4>
      </vt:variant>
    </vt:vector>
  </HeadingPairs>
  <TitlesOfParts>
    <vt:vector size="32" baseType="lpstr">
      <vt:lpstr>黑体</vt:lpstr>
      <vt:lpstr>Arial</vt:lpstr>
      <vt:lpstr>Calibri</vt:lpstr>
      <vt:lpstr>Title Slides Master</vt:lpstr>
      <vt:lpstr>MainContentSlideMaster</vt:lpstr>
      <vt:lpstr>ClosingMaster</vt:lpstr>
      <vt:lpstr>DividerSlideMaster</vt:lpstr>
      <vt:lpstr>ImageDescriptionAppendixSlideMaster</vt:lpstr>
      <vt:lpstr>Chapter 1</vt:lpstr>
      <vt:lpstr>Learning Objectives</vt:lpstr>
      <vt:lpstr>Introduction</vt:lpstr>
      <vt:lpstr>Parts of an Information System</vt:lpstr>
      <vt:lpstr>People</vt:lpstr>
      <vt:lpstr>Software</vt:lpstr>
      <vt:lpstr>System Software</vt:lpstr>
      <vt:lpstr>Operating System  </vt:lpstr>
      <vt:lpstr>Utilities</vt:lpstr>
      <vt:lpstr>Application Software</vt:lpstr>
      <vt:lpstr>Hardware – Types of Computers</vt:lpstr>
      <vt:lpstr>Personal Computer Types</vt:lpstr>
      <vt:lpstr>Personal Computer Hardware</vt:lpstr>
      <vt:lpstr>System Unit</vt:lpstr>
      <vt:lpstr>Input/Output Devices</vt:lpstr>
      <vt:lpstr>Secondary Storage</vt:lpstr>
      <vt:lpstr>Data</vt:lpstr>
      <vt:lpstr>Common Types of Files</vt:lpstr>
      <vt:lpstr>Communication</vt:lpstr>
      <vt:lpstr>Connectivity and the Mobile Internet</vt:lpstr>
      <vt:lpstr>Forces of Technology</vt:lpstr>
      <vt:lpstr>Careers in I T</vt:lpstr>
      <vt:lpstr>A Look to the Future</vt:lpstr>
      <vt:lpstr>Open Ended Questions</vt:lpstr>
    </vt:vector>
  </TitlesOfParts>
  <Company>McGraw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
  <cp:keywords/>
  <cp:lastModifiedBy>zhangyp</cp:lastModifiedBy>
  <cp:revision>208</cp:revision>
  <dcterms:created xsi:type="dcterms:W3CDTF">2021-07-01T13:49:16Z</dcterms:created>
  <dcterms:modified xsi:type="dcterms:W3CDTF">2022-09-26T02:51:12Z</dcterms:modified>
</cp:coreProperties>
</file>